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0" r:id="rId1"/>
  </p:sldMasterIdLst>
  <p:sldIdLst>
    <p:sldId id="256" r:id="rId2"/>
    <p:sldId id="260" r:id="rId3"/>
    <p:sldId id="258" r:id="rId4"/>
    <p:sldId id="262" r:id="rId5"/>
    <p:sldId id="264" r:id="rId6"/>
    <p:sldId id="266" r:id="rId7"/>
    <p:sldId id="268" r:id="rId8"/>
    <p:sldId id="270" r:id="rId9"/>
    <p:sldId id="272" r:id="rId10"/>
    <p:sldId id="274" r:id="rId11"/>
    <p:sldId id="276" r:id="rId12"/>
    <p:sldId id="287" r:id="rId13"/>
    <p:sldId id="290" r:id="rId14"/>
    <p:sldId id="291" r:id="rId15"/>
    <p:sldId id="295" r:id="rId16"/>
    <p:sldId id="298" r:id="rId17"/>
    <p:sldId id="301" r:id="rId18"/>
    <p:sldId id="304" r:id="rId19"/>
    <p:sldId id="310" r:id="rId20"/>
    <p:sldId id="313" r:id="rId21"/>
    <p:sldId id="316" r:id="rId22"/>
    <p:sldId id="319" r:id="rId23"/>
    <p:sldId id="322" r:id="rId24"/>
    <p:sldId id="257" r:id="rId25"/>
    <p:sldId id="326" r:id="rId26"/>
    <p:sldId id="330" r:id="rId27"/>
    <p:sldId id="333" r:id="rId28"/>
    <p:sldId id="336" r:id="rId29"/>
    <p:sldId id="339" r:id="rId30"/>
    <p:sldId id="342" r:id="rId31"/>
    <p:sldId id="345" r:id="rId32"/>
    <p:sldId id="348" r:id="rId33"/>
    <p:sldId id="353" r:id="rId34"/>
    <p:sldId id="356" r:id="rId35"/>
    <p:sldId id="360" r:id="rId36"/>
    <p:sldId id="362" r:id="rId37"/>
    <p:sldId id="364" r:id="rId38"/>
    <p:sldId id="367" r:id="rId39"/>
    <p:sldId id="370" r:id="rId40"/>
    <p:sldId id="373" r:id="rId41"/>
    <p:sldId id="376" r:id="rId42"/>
    <p:sldId id="379" r:id="rId43"/>
    <p:sldId id="382" r:id="rId44"/>
    <p:sldId id="385" r:id="rId45"/>
    <p:sldId id="388" r:id="rId46"/>
    <p:sldId id="359" r:id="rId47"/>
    <p:sldId id="392" r:id="rId48"/>
    <p:sldId id="261" r:id="rId49"/>
    <p:sldId id="286" r:id="rId50"/>
    <p:sldId id="263" r:id="rId51"/>
    <p:sldId id="285" r:id="rId52"/>
    <p:sldId id="265" r:id="rId53"/>
    <p:sldId id="284" r:id="rId54"/>
    <p:sldId id="267" r:id="rId55"/>
    <p:sldId id="283" r:id="rId56"/>
    <p:sldId id="269" r:id="rId57"/>
    <p:sldId id="282" r:id="rId58"/>
    <p:sldId id="271" r:id="rId59"/>
    <p:sldId id="281" r:id="rId60"/>
    <p:sldId id="273" r:id="rId61"/>
    <p:sldId id="280" r:id="rId62"/>
    <p:sldId id="275" r:id="rId63"/>
    <p:sldId id="279" r:id="rId64"/>
    <p:sldId id="277" r:id="rId65"/>
    <p:sldId id="278" r:id="rId66"/>
    <p:sldId id="288" r:id="rId67"/>
    <p:sldId id="289" r:id="rId68"/>
    <p:sldId id="294" r:id="rId69"/>
    <p:sldId id="293" r:id="rId70"/>
    <p:sldId id="292" r:id="rId71"/>
    <p:sldId id="296" r:id="rId72"/>
    <p:sldId id="297" r:id="rId73"/>
    <p:sldId id="299" r:id="rId74"/>
    <p:sldId id="300" r:id="rId75"/>
    <p:sldId id="302" r:id="rId76"/>
    <p:sldId id="303" r:id="rId77"/>
    <p:sldId id="305" r:id="rId78"/>
    <p:sldId id="306" r:id="rId79"/>
    <p:sldId id="311" r:id="rId80"/>
    <p:sldId id="312" r:id="rId81"/>
    <p:sldId id="314" r:id="rId82"/>
    <p:sldId id="315" r:id="rId83"/>
    <p:sldId id="317" r:id="rId84"/>
    <p:sldId id="318" r:id="rId85"/>
    <p:sldId id="320" r:id="rId86"/>
    <p:sldId id="321" r:id="rId87"/>
    <p:sldId id="323" r:id="rId88"/>
    <p:sldId id="324" r:id="rId89"/>
    <p:sldId id="328" r:id="rId90"/>
    <p:sldId id="329" r:id="rId91"/>
    <p:sldId id="331" r:id="rId92"/>
    <p:sldId id="332" r:id="rId93"/>
    <p:sldId id="335" r:id="rId94"/>
    <p:sldId id="334" r:id="rId95"/>
    <p:sldId id="337" r:id="rId96"/>
    <p:sldId id="338" r:id="rId97"/>
    <p:sldId id="341" r:id="rId98"/>
    <p:sldId id="340" r:id="rId99"/>
    <p:sldId id="343" r:id="rId100"/>
    <p:sldId id="344" r:id="rId101"/>
    <p:sldId id="346" r:id="rId102"/>
    <p:sldId id="347" r:id="rId103"/>
    <p:sldId id="351" r:id="rId104"/>
    <p:sldId id="352" r:id="rId105"/>
    <p:sldId id="354" r:id="rId106"/>
    <p:sldId id="355" r:id="rId107"/>
    <p:sldId id="357" r:id="rId108"/>
    <p:sldId id="358" r:id="rId109"/>
    <p:sldId id="361" r:id="rId110"/>
    <p:sldId id="363" r:id="rId111"/>
    <p:sldId id="365" r:id="rId112"/>
    <p:sldId id="366" r:id="rId113"/>
    <p:sldId id="368" r:id="rId114"/>
    <p:sldId id="369" r:id="rId115"/>
    <p:sldId id="371" r:id="rId116"/>
    <p:sldId id="372" r:id="rId117"/>
    <p:sldId id="374" r:id="rId118"/>
    <p:sldId id="375" r:id="rId119"/>
    <p:sldId id="377" r:id="rId120"/>
    <p:sldId id="378" r:id="rId121"/>
    <p:sldId id="380" r:id="rId122"/>
    <p:sldId id="381" r:id="rId123"/>
    <p:sldId id="383" r:id="rId124"/>
    <p:sldId id="384" r:id="rId125"/>
    <p:sldId id="386" r:id="rId126"/>
    <p:sldId id="387" r:id="rId127"/>
    <p:sldId id="389" r:id="rId128"/>
    <p:sldId id="390" r:id="rId129"/>
    <p:sldId id="391" r:id="rId13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0" d="100"/>
          <a:sy n="50" d="100"/>
        </p:scale>
        <p:origin x="-1650" y="-7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26" Type="http://schemas.openxmlformats.org/officeDocument/2006/relationships/slide" Target="slides/slide125.xml"/><Relationship Id="rId13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5349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Title 28"/>
          <p:cNvSpPr>
            <a:spLocks noGrp="1"/>
          </p:cNvSpPr>
          <p:nvPr>
            <p:ph type="ctrTitle"/>
          </p:nvPr>
        </p:nvSpPr>
        <p:spPr>
          <a:xfrm>
            <a:off x="381000" y="4853411"/>
            <a:ext cx="8458200" cy="1222375"/>
          </a:xfrm>
        </p:spPr>
        <p:txBody>
          <a:bodyPr anchor="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381000" y="3886200"/>
            <a:ext cx="8458200" cy="914400"/>
          </a:xfrm>
        </p:spPr>
        <p:txBody>
          <a:bodyPr anchor="b"/>
          <a:lstStyle>
            <a:lvl1pPr marL="0" indent="0" algn="l">
              <a:buNone/>
              <a:defRPr sz="2400">
                <a:solidFill>
                  <a:schemeClr val="tx2">
                    <a:shade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549276"/>
            <a:ext cx="1828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49276"/>
            <a:ext cx="6248400" cy="5851525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7" name="Content Placeholder 2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>
          <a:xfrm>
            <a:off x="3581400" y="76200"/>
            <a:ext cx="2895600" cy="288925"/>
          </a:xfrm>
        </p:spPr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8229600" y="6473952"/>
            <a:ext cx="758952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3444902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381000" y="1676400"/>
            <a:ext cx="8458200" cy="121920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2">
                    <a:shade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9" name="Date Placeholder 1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80475" y="2947085"/>
            <a:ext cx="8686800" cy="1184825"/>
          </a:xfrm>
        </p:spPr>
        <p:txBody>
          <a:bodyPr rtlCol="0" anchor="t"/>
          <a:lstStyle>
            <a:lvl1pPr algn="r"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1910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343400" cy="4724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28"/>
          <p:cNvSpPr>
            <a:spLocks noGrp="1"/>
          </p:cNvSpPr>
          <p:nvPr>
            <p:ph type="title"/>
          </p:nvPr>
        </p:nvSpPr>
        <p:spPr>
          <a:xfrm>
            <a:off x="304800" y="5410200"/>
            <a:ext cx="8610600" cy="8826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281444" y="666750"/>
            <a:ext cx="4290556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sz="half" idx="3"/>
          </p:nvPr>
        </p:nvSpPr>
        <p:spPr>
          <a:xfrm>
            <a:off x="4645025" y="666750"/>
            <a:ext cx="4292241" cy="639762"/>
          </a:xfrm>
        </p:spPr>
        <p:txBody>
          <a:bodyPr anchor="ctr"/>
          <a:lstStyle>
            <a:lvl1pPr marL="0" indent="0">
              <a:buNone/>
              <a:defRPr sz="1800" b="0" cap="all" baseline="0">
                <a:solidFill>
                  <a:schemeClr val="accent1">
                    <a:shade val="50000"/>
                  </a:schemeClr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281444" y="1316037"/>
            <a:ext cx="429055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8" name="Content Placeholder 27"/>
          <p:cNvSpPr>
            <a:spLocks noGrp="1"/>
          </p:cNvSpPr>
          <p:nvPr>
            <p:ph sz="quarter" idx="4"/>
          </p:nvPr>
        </p:nvSpPr>
        <p:spPr>
          <a:xfrm>
            <a:off x="4648730" y="1316037"/>
            <a:ext cx="4288536" cy="3941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229600" y="6477000"/>
            <a:ext cx="762000" cy="246888"/>
          </a:xfrm>
        </p:spPr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514350" y="6019800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29"/>
          <p:cNvSpPr>
            <a:spLocks noGrp="1"/>
          </p:cNvSpPr>
          <p:nvPr>
            <p:ph type="title"/>
          </p:nvPr>
        </p:nvSpPr>
        <p:spPr>
          <a:xfrm>
            <a:off x="301752" y="457200"/>
            <a:ext cx="8686800" cy="841248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24" name="Footer Placeholder 2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514350" y="5849117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5486400"/>
            <a:ext cx="8458200" cy="520700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idx="2"/>
          </p:nvPr>
        </p:nvSpPr>
        <p:spPr>
          <a:xfrm>
            <a:off x="457200" y="609600"/>
            <a:ext cx="3008313" cy="4800600"/>
          </a:xfrm>
        </p:spPr>
        <p:txBody>
          <a:bodyPr/>
          <a:lstStyle>
            <a:lvl1pPr marL="0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half" idx="1"/>
          </p:nvPr>
        </p:nvSpPr>
        <p:spPr>
          <a:xfrm>
            <a:off x="3575050" y="609600"/>
            <a:ext cx="5340350" cy="4800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Date Placeholder 2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29" name="Footer Placeholder 2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/>
          <p:cNvSpPr>
            <a:spLocks noGrp="1"/>
          </p:cNvSpPr>
          <p:nvPr>
            <p:ph type="pic" idx="1"/>
          </p:nvPr>
        </p:nvSpPr>
        <p:spPr>
          <a:xfrm>
            <a:off x="3505200" y="616634"/>
            <a:ext cx="5029200" cy="3657600"/>
          </a:xfrm>
          <a:solidFill>
            <a:schemeClr val="bg1"/>
          </a:solidFill>
          <a:ln w="6350">
            <a:solidFill>
              <a:schemeClr val="accent1"/>
            </a:solidFill>
          </a:ln>
          <a:effectLst>
            <a:reflection blurRad="1000" stA="49000" endA="500" endPos="10000" dist="900" dir="5400000" sy="-90000" algn="bl" rotWithShape="0"/>
          </a:effectLst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1" name="Slide Number Placeholder 3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81000" y="4993760"/>
            <a:ext cx="5867400" cy="522288"/>
          </a:xfrm>
        </p:spPr>
        <p:txBody>
          <a:bodyPr anchor="ctr"/>
          <a:lstStyle>
            <a:lvl1pPr algn="l">
              <a:buNone/>
              <a:defRPr sz="2000" b="1"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6" name="Text Placeholder 25"/>
          <p:cNvSpPr>
            <a:spLocks noGrp="1"/>
          </p:cNvSpPr>
          <p:nvPr>
            <p:ph type="body" sz="half" idx="2"/>
          </p:nvPr>
        </p:nvSpPr>
        <p:spPr>
          <a:xfrm>
            <a:off x="381000" y="5533218"/>
            <a:ext cx="5867400" cy="768350"/>
          </a:xfrm>
        </p:spPr>
        <p:txBody>
          <a:bodyPr lIns="109728" tIns="0"/>
          <a:lstStyle>
            <a:lvl1pPr marL="0" indent="0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>
          <a:xfrm>
            <a:off x="304800" y="1554162"/>
            <a:ext cx="8686800" cy="4525963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2"/>
          </p:nvPr>
        </p:nvSpPr>
        <p:spPr>
          <a:xfrm>
            <a:off x="6477000" y="76200"/>
            <a:ext cx="2514600" cy="288925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5F4263A1-153D-470E-A458-6050000EE14E}" type="datetimeFigureOut">
              <a:rPr lang="en-GB" smtClean="0"/>
              <a:t>08/05/2020</a:t>
            </a:fld>
            <a:endParaRPr lang="en-GB"/>
          </a:p>
        </p:txBody>
      </p:sp>
      <p:sp>
        <p:nvSpPr>
          <p:cNvPr id="28" name="Footer Placeholder 27"/>
          <p:cNvSpPr>
            <a:spLocks noGrp="1"/>
          </p:cNvSpPr>
          <p:nvPr>
            <p:ph type="ftr" sz="quarter" idx="3"/>
          </p:nvPr>
        </p:nvSpPr>
        <p:spPr>
          <a:xfrm>
            <a:off x="3124200" y="76200"/>
            <a:ext cx="3352800" cy="28892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8229600" y="6477000"/>
            <a:ext cx="762000" cy="244475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200">
                <a:solidFill>
                  <a:schemeClr val="accent1">
                    <a:shade val="75000"/>
                  </a:schemeClr>
                </a:solidFill>
              </a:defRPr>
            </a:lvl1pPr>
          </a:lstStyle>
          <a:p>
            <a:fld id="{DC0EF601-87D5-4FD8-8C8F-188666F900E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tle Placeholder 9"/>
          <p:cNvSpPr>
            <a:spLocks noGrp="1"/>
          </p:cNvSpPr>
          <p:nvPr>
            <p:ph type="title"/>
          </p:nvPr>
        </p:nvSpPr>
        <p:spPr>
          <a:xfrm>
            <a:off x="304800" y="457200"/>
            <a:ext cx="8686800" cy="8382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514350" y="1050898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514350" y="1057986"/>
            <a:ext cx="8629650" cy="2381"/>
          </a:xfrm>
          <a:prstGeom prst="line">
            <a:avLst/>
          </a:prstGeom>
          <a:noFill/>
          <a:ln w="9525" cap="flat" cmpd="sng" algn="ctr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17000">
                  <a:schemeClr val="accent1"/>
                </a:gs>
                <a:gs pos="100000">
                  <a:schemeClr val="accent1"/>
                </a:gs>
              </a:gsLst>
              <a:lin ang="0" scaled="1"/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rtl="0" eaLnBrk="1" latinLnBrk="0" hangingPunct="1">
        <a:spcBef>
          <a:spcPct val="0"/>
        </a:spcBef>
        <a:buNone/>
        <a:defRPr kumimoji="0" sz="3600" kern="1200" cap="all" baseline="0">
          <a:solidFill>
            <a:schemeClr val="tx2"/>
          </a:solidFill>
          <a:effectLst>
            <a:reflection blurRad="12700" stA="48000" endA="300" endPos="55000" dir="5400000" sy="-90000" algn="bl" rotWithShape="0"/>
          </a:effectLst>
          <a:latin typeface="+mj-lt"/>
          <a:ea typeface="+mj-ea"/>
          <a:cs typeface="+mj-cs"/>
        </a:defRPr>
      </a:lvl1pPr>
    </p:titleStyle>
    <p:bodyStyle>
      <a:lvl1pPr marL="342900" indent="-3429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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"/>
        <a:defRPr kumimoji="0" sz="28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"/>
        <a:defRPr kumimoji="0" sz="24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rtl="0" eaLnBrk="1" latinLnBrk="0" hangingPunct="1">
        <a:spcBef>
          <a:spcPct val="20000"/>
        </a:spcBef>
        <a:buClr>
          <a:schemeClr val="accent1"/>
        </a:buClr>
        <a:buSzPct val="70000"/>
        <a:buFont typeface="Wingdings 2"/>
        <a:buChar char="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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"/>
        <a:defRPr kumimoji="0" sz="1800" kern="1200">
          <a:solidFill>
            <a:schemeClr val="tx2"/>
          </a:solidFill>
          <a:latin typeface="+mn-lt"/>
          <a:ea typeface="+mn-ea"/>
          <a:cs typeface="+mn-cs"/>
        </a:defRPr>
      </a:lvl6pPr>
      <a:lvl7pPr marL="29718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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7pPr>
      <a:lvl8pPr marL="34290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"/>
        <a:defRPr kumimoji="0" sz="1600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86200" indent="-228600" algn="l" rtl="0" eaLnBrk="1" latinLnBrk="0" hangingPunct="1">
        <a:spcBef>
          <a:spcPct val="20000"/>
        </a:spcBef>
        <a:buClr>
          <a:schemeClr val="accent1"/>
        </a:buClr>
        <a:buSzPct val="60000"/>
        <a:buFont typeface="Wingdings 2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66428" y="-24408"/>
            <a:ext cx="8458200" cy="1222375"/>
          </a:xfrm>
        </p:spPr>
        <p:txBody>
          <a:bodyPr/>
          <a:lstStyle/>
          <a:p>
            <a:r>
              <a:rPr lang="en-GB" dirty="0" smtClean="0"/>
              <a:t>John’s super quiz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4076" y="5805264"/>
            <a:ext cx="8458200" cy="914400"/>
          </a:xfrm>
        </p:spPr>
        <p:txBody>
          <a:bodyPr/>
          <a:lstStyle/>
          <a:p>
            <a:pPr algn="ctr"/>
            <a:r>
              <a:rPr lang="en-GB" b="1" dirty="0" smtClean="0"/>
              <a:t>VE day special </a:t>
            </a:r>
          </a:p>
          <a:p>
            <a:pPr algn="ctr"/>
            <a:r>
              <a:rPr lang="en-GB" dirty="0" smtClean="0"/>
              <a:t>with absolutely no questions about any war</a:t>
            </a:r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052736"/>
            <a:ext cx="7083152" cy="4558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454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/>
              <a:t>The Parliament of New Zealand maintains a list of insults banned by the Speaker</a:t>
            </a:r>
            <a:r>
              <a:rPr lang="en-GB" sz="3200" dirty="0" smtClean="0"/>
              <a:t>. Which one of these is not on the list?</a:t>
            </a:r>
            <a:endParaRPr lang="en-GB" sz="3200" dirty="0"/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H</a:t>
            </a:r>
            <a:r>
              <a:rPr lang="en-GB" sz="3200" dirty="0" smtClean="0"/>
              <a:t>is </a:t>
            </a:r>
            <a:r>
              <a:rPr lang="en-GB" sz="3200" dirty="0"/>
              <a:t>brains could revolve inside a peanut shell for a thousand years without touching the </a:t>
            </a:r>
            <a:r>
              <a:rPr lang="en-GB" sz="3200" dirty="0" smtClean="0"/>
              <a:t>sides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Energy </a:t>
            </a:r>
            <a:r>
              <a:rPr lang="en-GB" sz="3200" dirty="0"/>
              <a:t>of a tired snail returning home from </a:t>
            </a:r>
            <a:r>
              <a:rPr lang="en-GB" sz="3200" dirty="0" smtClean="0"/>
              <a:t> funeral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If </a:t>
            </a:r>
            <a:r>
              <a:rPr lang="en-GB" sz="3200" dirty="0" smtClean="0"/>
              <a:t>I gave him half a brain, he’d be a </a:t>
            </a:r>
            <a:r>
              <a:rPr lang="en-GB" sz="3200" dirty="0" smtClean="0"/>
              <a:t>halfwit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Duck </a:t>
            </a:r>
            <a:r>
              <a:rPr lang="en-GB" sz="3200" dirty="0" smtClean="0"/>
              <a:t>shoving</a:t>
            </a:r>
          </a:p>
        </p:txBody>
      </p:sp>
    </p:spTree>
    <p:extLst>
      <p:ext uri="{BB962C8B-B14F-4D97-AF65-F5344CB8AC3E}">
        <p14:creationId xmlns:p14="http://schemas.microsoft.com/office/powerpoint/2010/main" val="37484778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the missing</a:t>
            </a:r>
          </a:p>
          <a:p>
            <a:pPr marL="137160" indent="0">
              <a:buNone/>
            </a:pPr>
            <a:r>
              <a:rPr lang="en-GB" sz="3200" dirty="0" smtClean="0"/>
              <a:t>word.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 smtClean="0"/>
              <a:t>I’m sorry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64" y="1412776"/>
            <a:ext cx="4926560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8152" y="1412776"/>
            <a:ext cx="4952772" cy="54741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4670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Where was</a:t>
            </a:r>
          </a:p>
          <a:p>
            <a:pPr marL="137160" indent="0">
              <a:buNone/>
            </a:pPr>
            <a:r>
              <a:rPr lang="en-GB" sz="3200" dirty="0" smtClean="0"/>
              <a:t>this photo</a:t>
            </a:r>
          </a:p>
          <a:p>
            <a:pPr marL="137160" indent="0">
              <a:buNone/>
            </a:pPr>
            <a:r>
              <a:rPr lang="en-GB" sz="3200" dirty="0" smtClean="0"/>
              <a:t>taken</a:t>
            </a:r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40768"/>
            <a:ext cx="6305550" cy="452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40278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Where was</a:t>
            </a:r>
          </a:p>
          <a:p>
            <a:pPr marL="137160" indent="0">
              <a:buNone/>
            </a:pPr>
            <a:r>
              <a:rPr lang="en-GB" sz="3200" dirty="0" smtClean="0"/>
              <a:t>this photo</a:t>
            </a:r>
          </a:p>
          <a:p>
            <a:pPr marL="137160" indent="0">
              <a:buNone/>
            </a:pPr>
            <a:r>
              <a:rPr lang="en-GB" sz="3200" dirty="0" smtClean="0"/>
              <a:t>taken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err="1">
                <a:solidFill>
                  <a:srgbClr val="FF0000"/>
                </a:solidFill>
              </a:rPr>
              <a:t>Brewski</a:t>
            </a:r>
            <a:r>
              <a:rPr lang="en-GB" sz="4000" dirty="0">
                <a:solidFill>
                  <a:srgbClr val="FF0000"/>
                </a:solidFill>
              </a:rPr>
              <a:t> Bar</a:t>
            </a:r>
            <a:endParaRPr lang="en-GB" sz="4000" dirty="0" smtClean="0">
              <a:solidFill>
                <a:srgbClr val="FF0000"/>
              </a:solidFill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40768"/>
            <a:ext cx="6305550" cy="452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33647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What’s</a:t>
            </a:r>
          </a:p>
          <a:p>
            <a:pPr marL="137160" indent="0">
              <a:buNone/>
            </a:pPr>
            <a:r>
              <a:rPr lang="en-GB" sz="3200" dirty="0" smtClean="0"/>
              <a:t>missing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687234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81093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What’s</a:t>
            </a:r>
          </a:p>
          <a:p>
            <a:pPr marL="137160" indent="0">
              <a:buNone/>
            </a:pPr>
            <a:r>
              <a:rPr lang="en-GB" sz="3200" dirty="0" smtClean="0"/>
              <a:t>missing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687234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398" y="1268760"/>
            <a:ext cx="687234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158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Who is</a:t>
            </a:r>
          </a:p>
          <a:p>
            <a:pPr marL="137160" indent="0">
              <a:buNone/>
            </a:pPr>
            <a:r>
              <a:rPr lang="en-GB" sz="3200" dirty="0" smtClean="0"/>
              <a:t>the </a:t>
            </a:r>
          </a:p>
          <a:p>
            <a:pPr marL="137160" indent="0">
              <a:buNone/>
            </a:pPr>
            <a:r>
              <a:rPr lang="en-GB" sz="3200" dirty="0" smtClean="0"/>
              <a:t>Artist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340768"/>
            <a:ext cx="6773738" cy="508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38374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Who is</a:t>
            </a:r>
          </a:p>
          <a:p>
            <a:pPr marL="137160" indent="0">
              <a:buNone/>
            </a:pPr>
            <a:r>
              <a:rPr lang="en-GB" sz="3200" dirty="0" smtClean="0"/>
              <a:t>the </a:t>
            </a:r>
          </a:p>
          <a:p>
            <a:pPr marL="137160" indent="0">
              <a:buNone/>
            </a:pPr>
            <a:r>
              <a:rPr lang="en-GB" sz="3200" dirty="0" smtClean="0"/>
              <a:t>Artist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>
                <a:solidFill>
                  <a:srgbClr val="FF0000"/>
                </a:solidFill>
              </a:rPr>
              <a:t>Banksy</a:t>
            </a:r>
          </a:p>
          <a:p>
            <a:pPr marL="137160" indent="0">
              <a:buNone/>
            </a:pPr>
            <a:r>
              <a:rPr lang="en-GB" sz="2400" dirty="0" smtClean="0">
                <a:solidFill>
                  <a:srgbClr val="FF0000"/>
                </a:solidFill>
              </a:rPr>
              <a:t>probably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340768"/>
            <a:ext cx="6773738" cy="508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536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was this advertising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14407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73449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was this advertising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>
                <a:solidFill>
                  <a:srgbClr val="FF0000"/>
                </a:solidFill>
              </a:rPr>
              <a:t>Cadbury's Dairy Milk</a:t>
            </a:r>
            <a:endParaRPr lang="en-GB" sz="4000" b="1" dirty="0" smtClean="0">
              <a:solidFill>
                <a:srgbClr val="FF0000"/>
              </a:solidFill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14407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0089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Which </a:t>
            </a:r>
            <a:r>
              <a:rPr lang="en-GB" dirty="0" smtClean="0"/>
              <a:t>of the planets was </a:t>
            </a:r>
            <a:r>
              <a:rPr lang="en-GB" dirty="0"/>
              <a:t>o</a:t>
            </a:r>
            <a:r>
              <a:rPr lang="en-GB" dirty="0" smtClean="0"/>
              <a:t>riginally called George?</a:t>
            </a:r>
            <a:endParaRPr lang="en-GB" sz="3200" dirty="0" smtClean="0"/>
          </a:p>
          <a:p>
            <a:pPr marL="137160" indent="0">
              <a:buNone/>
            </a:pP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593734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/>
              <a:t>The first iPhone virus was the </a:t>
            </a:r>
            <a:r>
              <a:rPr lang="en-GB" sz="3200" dirty="0" err="1"/>
              <a:t>Ikee</a:t>
            </a:r>
            <a:r>
              <a:rPr lang="en-GB" sz="3200" dirty="0"/>
              <a:t> worm which infected thousands of Australian iPhones. Its only function was to change the phone’s wallpaper to a picture </a:t>
            </a:r>
            <a:r>
              <a:rPr lang="en-GB" sz="3200" dirty="0" smtClean="0"/>
              <a:t>of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</a:t>
            </a:r>
            <a:r>
              <a:rPr lang="en-GB" sz="3200" dirty="0" smtClean="0"/>
              <a:t>Kangaroo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Kylie Minogue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Rick Astley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Katie </a:t>
            </a:r>
            <a:r>
              <a:rPr lang="en-GB" sz="3200" dirty="0" smtClean="0"/>
              <a:t>Price and Alex Reid</a:t>
            </a:r>
          </a:p>
        </p:txBody>
      </p:sp>
    </p:spTree>
    <p:extLst>
      <p:ext uri="{BB962C8B-B14F-4D97-AF65-F5344CB8AC3E}">
        <p14:creationId xmlns:p14="http://schemas.microsoft.com/office/powerpoint/2010/main" val="20143308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Which </a:t>
            </a:r>
            <a:r>
              <a:rPr lang="en-GB" dirty="0" smtClean="0"/>
              <a:t>of the planets was </a:t>
            </a:r>
            <a:r>
              <a:rPr lang="en-GB" dirty="0"/>
              <a:t>o</a:t>
            </a:r>
            <a:r>
              <a:rPr lang="en-GB" dirty="0" smtClean="0"/>
              <a:t>riginally called George?</a:t>
            </a: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Uranus</a:t>
            </a: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89298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What is the English language equivalent of this phrases?</a:t>
            </a:r>
          </a:p>
          <a:p>
            <a:pPr marL="137160" indent="0">
              <a:buNone/>
            </a:pPr>
            <a:endParaRPr lang="en-GB" dirty="0" smtClean="0"/>
          </a:p>
          <a:p>
            <a:pPr marL="594360" indent="-457200"/>
            <a:r>
              <a:rPr lang="en-GB" dirty="0" smtClean="0"/>
              <a:t>Albanian "God </a:t>
            </a:r>
            <a:r>
              <a:rPr lang="en-GB" dirty="0"/>
              <a:t>is having a </a:t>
            </a:r>
            <a:r>
              <a:rPr lang="en-GB" dirty="0" smtClean="0"/>
              <a:t>piss“</a:t>
            </a:r>
          </a:p>
          <a:p>
            <a:pPr marL="594360" indent="-457200"/>
            <a:r>
              <a:rPr lang="en-GB" dirty="0" smtClean="0"/>
              <a:t>Colombian Spanish</a:t>
            </a:r>
            <a:r>
              <a:rPr lang="en-GB" dirty="0"/>
              <a:t> </a:t>
            </a:r>
            <a:r>
              <a:rPr lang="en-GB" dirty="0" smtClean="0"/>
              <a:t>"raining husbands“</a:t>
            </a:r>
          </a:p>
          <a:p>
            <a:pPr marL="594360" indent="-457200"/>
            <a:r>
              <a:rPr lang="en-GB" dirty="0" smtClean="0"/>
              <a:t>Welsh </a:t>
            </a:r>
            <a:r>
              <a:rPr lang="en-GB" dirty="0"/>
              <a:t>"raining old ladies and </a:t>
            </a:r>
            <a:r>
              <a:rPr lang="en-GB" dirty="0" smtClean="0"/>
              <a:t>sticks</a:t>
            </a:r>
          </a:p>
          <a:p>
            <a:pPr marL="594360" indent="-457200"/>
            <a:r>
              <a:rPr lang="en-GB" dirty="0" smtClean="0"/>
              <a:t>Greece </a:t>
            </a:r>
            <a:r>
              <a:rPr lang="en-GB" dirty="0"/>
              <a:t>"raining chair legs"</a:t>
            </a: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183199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What is the English language equivalent of this phrases?</a:t>
            </a:r>
          </a:p>
          <a:p>
            <a:pPr marL="137160" indent="0">
              <a:buNone/>
            </a:pPr>
            <a:endParaRPr lang="en-GB" dirty="0" smtClean="0"/>
          </a:p>
          <a:p>
            <a:pPr marL="594360" indent="-457200"/>
            <a:r>
              <a:rPr lang="en-GB" dirty="0" smtClean="0"/>
              <a:t>Albanian "God </a:t>
            </a:r>
            <a:r>
              <a:rPr lang="en-GB" dirty="0"/>
              <a:t>is having a </a:t>
            </a:r>
            <a:r>
              <a:rPr lang="en-GB" dirty="0" smtClean="0"/>
              <a:t>piss“</a:t>
            </a:r>
          </a:p>
          <a:p>
            <a:pPr marL="594360" indent="-457200"/>
            <a:r>
              <a:rPr lang="en-GB" dirty="0" smtClean="0"/>
              <a:t>Colombian Spanish</a:t>
            </a:r>
            <a:r>
              <a:rPr lang="en-GB" dirty="0"/>
              <a:t> </a:t>
            </a:r>
            <a:r>
              <a:rPr lang="en-GB" dirty="0" smtClean="0"/>
              <a:t>"raining husbands“</a:t>
            </a:r>
          </a:p>
          <a:p>
            <a:pPr marL="594360" indent="-457200"/>
            <a:r>
              <a:rPr lang="en-GB" dirty="0" smtClean="0"/>
              <a:t>Welsh </a:t>
            </a:r>
            <a:r>
              <a:rPr lang="en-GB" dirty="0"/>
              <a:t>"raining old ladies and </a:t>
            </a:r>
            <a:r>
              <a:rPr lang="en-GB" dirty="0" smtClean="0"/>
              <a:t>sticks</a:t>
            </a:r>
          </a:p>
          <a:p>
            <a:pPr marL="594360" indent="-457200"/>
            <a:r>
              <a:rPr lang="en-GB" dirty="0" smtClean="0"/>
              <a:t>Greece </a:t>
            </a:r>
            <a:r>
              <a:rPr lang="en-GB" dirty="0"/>
              <a:t>"raining chair legs"</a:t>
            </a: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>
                <a:solidFill>
                  <a:srgbClr val="FF0000"/>
                </a:solidFill>
              </a:rPr>
              <a:t>"it's raining cats and dogs"</a:t>
            </a:r>
            <a:endParaRPr lang="en-GB" sz="4000" dirty="0" smtClean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494476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What is a NAMELING?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648785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What is a NAMELING?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>
                <a:solidFill>
                  <a:srgbClr val="FF0000"/>
                </a:solidFill>
              </a:rPr>
              <a:t>A NAMELING is someone who shares your </a:t>
            </a:r>
            <a:r>
              <a:rPr lang="en-GB" sz="4000" dirty="0" smtClean="0">
                <a:solidFill>
                  <a:srgbClr val="FF0000"/>
                </a:solidFill>
              </a:rPr>
              <a:t>name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950988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Which European country </a:t>
            </a:r>
            <a:r>
              <a:rPr lang="en-GB" dirty="0"/>
              <a:t>has a province, a city and a river all called Batman.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16692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Which European country </a:t>
            </a:r>
            <a:r>
              <a:rPr lang="en-GB" dirty="0"/>
              <a:t>has a province, a city and a river all called Batman.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Turkey</a:t>
            </a: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54470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According to studies; what profanity do women say </a:t>
            </a:r>
            <a:r>
              <a:rPr lang="en-GB" dirty="0"/>
              <a:t>ten times more often than men do.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509746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According to studies; what profanity do women say </a:t>
            </a:r>
            <a:r>
              <a:rPr lang="en-GB" dirty="0"/>
              <a:t>ten times more often than men do.</a:t>
            </a:r>
            <a:endParaRPr lang="en-GB" sz="3200" dirty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Shit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419985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Syndactyly is the medical term for </a:t>
            </a:r>
            <a:r>
              <a:rPr lang="en-GB" dirty="0" smtClean="0"/>
              <a:t>what?</a:t>
            </a: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153164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/>
              <a:t>Déjà-</a:t>
            </a:r>
            <a:r>
              <a:rPr lang="en-GB" sz="3200" dirty="0" err="1"/>
              <a:t>rêvé</a:t>
            </a:r>
            <a:r>
              <a:rPr lang="en-GB" sz="3200" dirty="0"/>
              <a:t> is the feeling that you're experiencing something that you </a:t>
            </a:r>
            <a:r>
              <a:rPr lang="en-GB" sz="3200" dirty="0" smtClean="0"/>
              <a:t>have previously …</a:t>
            </a:r>
          </a:p>
          <a:p>
            <a:pPr marL="137160" indent="0">
              <a:buNone/>
            </a:pPr>
            <a:endParaRPr lang="en-GB" sz="3200" dirty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Read about or seen in a </a:t>
            </a:r>
            <a:r>
              <a:rPr lang="en-GB" sz="3200" dirty="0" smtClean="0"/>
              <a:t>film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Dreamt about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Been </a:t>
            </a:r>
            <a:r>
              <a:rPr lang="en-GB" sz="3200" dirty="0" smtClean="0"/>
              <a:t>told </a:t>
            </a:r>
            <a:r>
              <a:rPr lang="en-GB" sz="3200" dirty="0" smtClean="0"/>
              <a:t>about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Thought </a:t>
            </a:r>
            <a:r>
              <a:rPr lang="en-GB" sz="3200" dirty="0" smtClean="0"/>
              <a:t>about while sat on the lavatory</a:t>
            </a:r>
          </a:p>
          <a:p>
            <a:pPr marL="651510" indent="-514350">
              <a:buFont typeface="+mj-lt"/>
              <a:buAutoNum type="alphaU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4083895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Syndactyly is the medical term for </a:t>
            </a:r>
            <a:r>
              <a:rPr lang="en-GB" dirty="0" smtClean="0"/>
              <a:t>what?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Webbing </a:t>
            </a:r>
            <a:r>
              <a:rPr lang="en-GB" sz="4000" dirty="0">
                <a:solidFill>
                  <a:srgbClr val="FF0000"/>
                </a:solidFill>
              </a:rPr>
              <a:t>of the fingers or toes</a:t>
            </a:r>
            <a:endParaRPr lang="en-GB" sz="4000" dirty="0" smtClean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041853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If </a:t>
            </a:r>
            <a:r>
              <a:rPr lang="en-GB" dirty="0"/>
              <a:t>you read five items from the British Library every day, </a:t>
            </a:r>
            <a:r>
              <a:rPr lang="en-GB" dirty="0" smtClean="0"/>
              <a:t>how many years would it take you </a:t>
            </a:r>
            <a:r>
              <a:rPr lang="en-GB" dirty="0"/>
              <a:t>to get through them </a:t>
            </a:r>
            <a:r>
              <a:rPr lang="en-GB" dirty="0" smtClean="0"/>
              <a:t>all?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80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800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8,000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80,000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00611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If </a:t>
            </a:r>
            <a:r>
              <a:rPr lang="en-GB" dirty="0"/>
              <a:t>you read five items from the British Library every day, </a:t>
            </a:r>
            <a:r>
              <a:rPr lang="en-GB" dirty="0" smtClean="0"/>
              <a:t>how many years would it take you </a:t>
            </a:r>
            <a:r>
              <a:rPr lang="en-GB" dirty="0"/>
              <a:t>to get through them </a:t>
            </a:r>
            <a:r>
              <a:rPr lang="en-GB" dirty="0" smtClean="0"/>
              <a:t>all?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80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800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8,000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>
                <a:solidFill>
                  <a:srgbClr val="FF0000"/>
                </a:solidFill>
              </a:rPr>
              <a:t>80,000</a:t>
            </a:r>
            <a:endParaRPr lang="en-GB" sz="32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05158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3200" dirty="0" smtClean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3200" dirty="0" smtClean="0"/>
              <a:t>Banana is a berry.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93237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3200" dirty="0" smtClean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3200" dirty="0" smtClean="0"/>
              <a:t>Banana is a berry.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255785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3200" dirty="0" smtClean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3200" dirty="0" smtClean="0"/>
              <a:t>Banana is a herb.</a:t>
            </a:r>
          </a:p>
        </p:txBody>
      </p:sp>
    </p:spTree>
    <p:extLst>
      <p:ext uri="{BB962C8B-B14F-4D97-AF65-F5344CB8AC3E}">
        <p14:creationId xmlns:p14="http://schemas.microsoft.com/office/powerpoint/2010/main" val="902014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3200" dirty="0" smtClean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3200" dirty="0" smtClean="0"/>
              <a:t>Banana is a herb.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4109928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3200" dirty="0" smtClean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Banana plants can walk 40cm in their lifetime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884149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3200" dirty="0" smtClean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Banana plants can walk 40cm in their </a:t>
            </a:r>
            <a:r>
              <a:rPr lang="en-GB" dirty="0" smtClean="0"/>
              <a:t>lifetime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8075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Thank you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848297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Round 2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True or False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602267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/>
              <a:t>Australia has the most </a:t>
            </a:r>
            <a:r>
              <a:rPr lang="en-GB" sz="3200" dirty="0" err="1" smtClean="0"/>
              <a:t>arachnophobic</a:t>
            </a:r>
            <a:r>
              <a:rPr lang="en-GB" sz="3200" dirty="0" smtClean="0"/>
              <a:t> people </a:t>
            </a:r>
            <a:r>
              <a:rPr lang="en-GB" sz="3200" dirty="0"/>
              <a:t>per </a:t>
            </a:r>
            <a:r>
              <a:rPr lang="en-GB" sz="3200" dirty="0" smtClean="0"/>
              <a:t>capita.</a:t>
            </a:r>
          </a:p>
          <a:p>
            <a:pPr marL="651510" indent="-514350">
              <a:buFont typeface="+mj-lt"/>
              <a:buAutoNum type="alphaU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2440705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/>
              <a:t>The great phoenix at </a:t>
            </a:r>
            <a:r>
              <a:rPr lang="en-GB" sz="3200" dirty="0" err="1" smtClean="0"/>
              <a:t>giza</a:t>
            </a:r>
            <a:r>
              <a:rPr lang="en-GB" sz="3200" dirty="0" smtClean="0"/>
              <a:t> </a:t>
            </a:r>
            <a:r>
              <a:rPr lang="en-GB" sz="3200" dirty="0"/>
              <a:t>has a </a:t>
            </a:r>
            <a:r>
              <a:rPr lang="en-GB" sz="3200" dirty="0" smtClean="0"/>
              <a:t>tail.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29000"/>
            <a:ext cx="3810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8474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/>
              <a:t>In the 1960s New York City had a mobile swimming pool that could be driven into </a:t>
            </a:r>
            <a:r>
              <a:rPr lang="en-GB" sz="3200" dirty="0" err="1"/>
              <a:t>neighborhoods</a:t>
            </a:r>
            <a:r>
              <a:rPr lang="en-GB" sz="3200" dirty="0"/>
              <a:t>?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1300464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The </a:t>
            </a:r>
            <a:r>
              <a:rPr lang="en-GB" sz="3200" dirty="0"/>
              <a:t>hamlet of </a:t>
            </a:r>
            <a:r>
              <a:rPr lang="en-GB" sz="3200" dirty="0" smtClean="0"/>
              <a:t>Ham </a:t>
            </a:r>
            <a:r>
              <a:rPr lang="en-GB" sz="3200" dirty="0"/>
              <a:t>in </a:t>
            </a:r>
            <a:r>
              <a:rPr lang="en-GB" sz="3200" dirty="0" smtClean="0"/>
              <a:t>Kent, is located near to the </a:t>
            </a:r>
            <a:r>
              <a:rPr lang="en-GB" sz="3200" dirty="0"/>
              <a:t>town of Sandwich.</a:t>
            </a:r>
          </a:p>
        </p:txBody>
      </p:sp>
    </p:spTree>
    <p:extLst>
      <p:ext uri="{BB962C8B-B14F-4D97-AF65-F5344CB8AC3E}">
        <p14:creationId xmlns:p14="http://schemas.microsoft.com/office/powerpoint/2010/main" val="299591863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Goldfish have a memory of 3 seconds</a:t>
            </a:r>
          </a:p>
        </p:txBody>
      </p:sp>
    </p:spTree>
    <p:extLst>
      <p:ext uri="{BB962C8B-B14F-4D97-AF65-F5344CB8AC3E}">
        <p14:creationId xmlns:p14="http://schemas.microsoft.com/office/powerpoint/2010/main" val="147676855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</a:t>
            </a:r>
            <a:r>
              <a:rPr lang="en-GB" dirty="0" smtClean="0"/>
              <a:t>16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A man in Ohio once invented a goat powered </a:t>
            </a:r>
            <a:r>
              <a:rPr lang="en-GB" sz="3200" dirty="0" smtClean="0"/>
              <a:t>vehicle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 algn="r">
              <a:buNone/>
            </a:pPr>
            <a:r>
              <a:rPr lang="en-GB" dirty="0" smtClean="0"/>
              <a:t>(There had to be a goat question)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2907341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Round 1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Multi Choice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981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You scroll about </a:t>
            </a:r>
            <a:r>
              <a:rPr lang="en-GB" sz="3200" dirty="0" smtClean="0"/>
              <a:t>ten miles </a:t>
            </a:r>
            <a:r>
              <a:rPr lang="en-GB" sz="3200" dirty="0"/>
              <a:t>a year.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9765416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In 2018, more people were killed in the USA by lettuce than by snakes and alligators combined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6316261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The name of every odd number contains the letter e.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0597288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Two men were arrested in Florida while carrying bags full of drugs with the words ‘Bag Full of Drugs’ written on them.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946375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Round 3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1000" y="1556792"/>
            <a:ext cx="8458200" cy="3243808"/>
          </a:xfrm>
        </p:spPr>
        <p:txBody>
          <a:bodyPr/>
          <a:lstStyle/>
          <a:p>
            <a:pPr algn="ctr"/>
            <a:r>
              <a:rPr lang="en-GB" dirty="0" smtClean="0"/>
              <a:t>Short break?</a:t>
            </a:r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r>
              <a:rPr lang="en-GB" dirty="0" smtClean="0"/>
              <a:t>Images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885280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2376264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the name of this air ship</a:t>
            </a: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65" y="1890923"/>
            <a:ext cx="6205041" cy="494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339433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did </a:t>
            </a:r>
          </a:p>
          <a:p>
            <a:pPr marL="137160" indent="0">
              <a:buNone/>
            </a:pPr>
            <a:r>
              <a:rPr lang="en-GB" sz="3200" dirty="0" smtClean="0"/>
              <a:t>this famous </a:t>
            </a:r>
          </a:p>
          <a:p>
            <a:pPr marL="137160" indent="0">
              <a:buNone/>
            </a:pPr>
            <a:r>
              <a:rPr lang="en-GB" sz="3200" dirty="0" smtClean="0"/>
              <a:t>sign </a:t>
            </a:r>
          </a:p>
          <a:p>
            <a:pPr marL="137160" indent="0">
              <a:buNone/>
            </a:pPr>
            <a:r>
              <a:rPr lang="en-GB" sz="3200" dirty="0" smtClean="0"/>
              <a:t>originally </a:t>
            </a:r>
          </a:p>
          <a:p>
            <a:pPr marL="137160" indent="0">
              <a:buNone/>
            </a:pPr>
            <a:r>
              <a:rPr lang="en-GB" sz="3200" dirty="0" smtClean="0"/>
              <a:t>say</a:t>
            </a:r>
          </a:p>
        </p:txBody>
      </p:sp>
      <p:pic>
        <p:nvPicPr>
          <p:cNvPr id="8194" name="Picture 2" descr="Bespoke Signage | Technical Signs | Famous Signs Across the 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00" y="1340768"/>
            <a:ext cx="6372200" cy="3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25138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Who painted The Starry Night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648383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33210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Who painted The Birth of Venus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10" y="1916832"/>
            <a:ext cx="6509097" cy="408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183297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Where was this photo taken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36994"/>
            <a:ext cx="6650453" cy="37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80968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 smtClean="0"/>
              <a:t>How long can female </a:t>
            </a:r>
            <a:r>
              <a:rPr lang="en-GB" sz="3200" dirty="0"/>
              <a:t>lice </a:t>
            </a:r>
            <a:r>
              <a:rPr lang="en-GB" sz="3200" dirty="0" smtClean="0"/>
              <a:t>have </a:t>
            </a:r>
            <a:r>
              <a:rPr lang="en-GB" sz="3200" dirty="0"/>
              <a:t>sex </a:t>
            </a:r>
            <a:r>
              <a:rPr lang="en-GB" sz="3200" dirty="0" smtClean="0"/>
              <a:t>for?</a:t>
            </a:r>
          </a:p>
          <a:p>
            <a:pPr marL="137160" indent="0">
              <a:buNone/>
            </a:pPr>
            <a:r>
              <a:rPr lang="en-GB" sz="3200" dirty="0" smtClean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10 </a:t>
            </a:r>
            <a:r>
              <a:rPr lang="en-GB" sz="3200" dirty="0" smtClean="0"/>
              <a:t>hours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30 hours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50 hours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70 </a:t>
            </a:r>
            <a:r>
              <a:rPr lang="en-GB" sz="3200" dirty="0" smtClean="0"/>
              <a:t>hours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0314722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the missing</a:t>
            </a:r>
          </a:p>
          <a:p>
            <a:pPr marL="137160" indent="0">
              <a:buNone/>
            </a:pPr>
            <a:r>
              <a:rPr lang="en-GB" sz="3200" dirty="0" smtClean="0"/>
              <a:t>word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64" y="1412776"/>
            <a:ext cx="4926560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372647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Where was</a:t>
            </a:r>
          </a:p>
          <a:p>
            <a:pPr marL="137160" indent="0">
              <a:buNone/>
            </a:pPr>
            <a:r>
              <a:rPr lang="en-GB" sz="3200" dirty="0" smtClean="0"/>
              <a:t>this photo</a:t>
            </a:r>
          </a:p>
          <a:p>
            <a:pPr marL="137160" indent="0">
              <a:buNone/>
            </a:pPr>
            <a:r>
              <a:rPr lang="en-GB" sz="3200" dirty="0" smtClean="0"/>
              <a:t>taken</a:t>
            </a:r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1340768"/>
            <a:ext cx="6305550" cy="4524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200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What’s</a:t>
            </a:r>
          </a:p>
          <a:p>
            <a:pPr marL="137160" indent="0">
              <a:buNone/>
            </a:pPr>
            <a:r>
              <a:rPr lang="en-GB" sz="3200" dirty="0" smtClean="0"/>
              <a:t>missing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268760"/>
            <a:ext cx="687234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695421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Who is</a:t>
            </a:r>
          </a:p>
          <a:p>
            <a:pPr marL="137160" indent="0">
              <a:buNone/>
            </a:pPr>
            <a:r>
              <a:rPr lang="en-GB" sz="3200" dirty="0" smtClean="0"/>
              <a:t>the </a:t>
            </a:r>
          </a:p>
          <a:p>
            <a:pPr marL="137160" indent="0">
              <a:buNone/>
            </a:pPr>
            <a:r>
              <a:rPr lang="en-GB" sz="3200" dirty="0" smtClean="0"/>
              <a:t>artist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0" y="1340768"/>
            <a:ext cx="6773738" cy="5080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86506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was this advertising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916832"/>
            <a:ext cx="8144072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2171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Round 4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Any other business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29857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Which </a:t>
            </a:r>
            <a:r>
              <a:rPr lang="en-GB" dirty="0" smtClean="0"/>
              <a:t>of the planets was </a:t>
            </a:r>
            <a:r>
              <a:rPr lang="en-GB" dirty="0"/>
              <a:t>o</a:t>
            </a:r>
            <a:r>
              <a:rPr lang="en-GB" dirty="0" smtClean="0"/>
              <a:t>riginally called George?</a:t>
            </a: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0526597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What is the English language equivalent of </a:t>
            </a:r>
            <a:r>
              <a:rPr lang="en-GB" dirty="0" smtClean="0"/>
              <a:t>these </a:t>
            </a:r>
            <a:r>
              <a:rPr lang="en-GB" dirty="0" smtClean="0"/>
              <a:t>phrases?</a:t>
            </a:r>
          </a:p>
          <a:p>
            <a:pPr marL="137160" indent="0">
              <a:buNone/>
            </a:pPr>
            <a:endParaRPr lang="en-GB" dirty="0" smtClean="0"/>
          </a:p>
          <a:p>
            <a:pPr marL="594360" indent="-457200"/>
            <a:r>
              <a:rPr lang="en-GB" dirty="0" smtClean="0"/>
              <a:t>Albanian "God </a:t>
            </a:r>
            <a:r>
              <a:rPr lang="en-GB" dirty="0"/>
              <a:t>is having a </a:t>
            </a:r>
            <a:r>
              <a:rPr lang="en-GB" dirty="0" smtClean="0"/>
              <a:t>piss“</a:t>
            </a:r>
          </a:p>
          <a:p>
            <a:pPr marL="594360" indent="-457200"/>
            <a:r>
              <a:rPr lang="en-GB" dirty="0" smtClean="0"/>
              <a:t>Colombian Spanish</a:t>
            </a:r>
            <a:r>
              <a:rPr lang="en-GB" dirty="0"/>
              <a:t> </a:t>
            </a:r>
            <a:r>
              <a:rPr lang="en-GB" dirty="0" smtClean="0"/>
              <a:t>"raining husbands“</a:t>
            </a:r>
          </a:p>
          <a:p>
            <a:pPr marL="594360" indent="-457200"/>
            <a:r>
              <a:rPr lang="en-GB" dirty="0" smtClean="0"/>
              <a:t>Welsh </a:t>
            </a:r>
            <a:r>
              <a:rPr lang="en-GB" dirty="0"/>
              <a:t>"raining old ladies and </a:t>
            </a:r>
            <a:r>
              <a:rPr lang="en-GB" dirty="0" smtClean="0"/>
              <a:t>sticks</a:t>
            </a:r>
          </a:p>
          <a:p>
            <a:pPr marL="594360" indent="-457200"/>
            <a:r>
              <a:rPr lang="en-GB" dirty="0" smtClean="0"/>
              <a:t>Greece </a:t>
            </a:r>
            <a:r>
              <a:rPr lang="en-GB" dirty="0"/>
              <a:t>"raining chair legs"</a:t>
            </a: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75219128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What is a NAMELING?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269916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Which European country </a:t>
            </a:r>
            <a:r>
              <a:rPr lang="en-GB" dirty="0"/>
              <a:t>has a province, a city and a river all called Batman.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4081787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How long does it take a spacecraft to get into </a:t>
            </a:r>
            <a:r>
              <a:rPr lang="en-GB" sz="3200" dirty="0" smtClean="0"/>
              <a:t>space?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6.5 </a:t>
            </a:r>
            <a:r>
              <a:rPr lang="en-GB" sz="3200" dirty="0" smtClean="0"/>
              <a:t>mins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8.5 mins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10.5 mins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15.5 </a:t>
            </a:r>
            <a:r>
              <a:rPr lang="en-GB" sz="3200" dirty="0" smtClean="0"/>
              <a:t>mins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466458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 smtClean="0"/>
              <a:t>According to studies; what profanity do women say </a:t>
            </a:r>
            <a:r>
              <a:rPr lang="en-GB" dirty="0"/>
              <a:t>ten times more often than men do.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41687290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dirty="0"/>
              <a:t>Syndactyly is the medical term for </a:t>
            </a:r>
            <a:r>
              <a:rPr lang="en-GB" dirty="0" smtClean="0"/>
              <a:t>what?</a:t>
            </a: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9608963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dirty="0" smtClean="0"/>
              <a:t>If </a:t>
            </a:r>
            <a:r>
              <a:rPr lang="en-GB" dirty="0"/>
              <a:t>you read five items from the British Library every day, </a:t>
            </a:r>
            <a:r>
              <a:rPr lang="en-GB" dirty="0" smtClean="0"/>
              <a:t>how many years would it take you </a:t>
            </a:r>
            <a:r>
              <a:rPr lang="en-GB" dirty="0"/>
              <a:t>to get through them </a:t>
            </a:r>
            <a:r>
              <a:rPr lang="en-GB" dirty="0" smtClean="0"/>
              <a:t>all?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80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800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8,000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80,000</a:t>
            </a: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05370954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3200" dirty="0" smtClean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3200" dirty="0" smtClean="0"/>
              <a:t>Banana is a berry.</a:t>
            </a:r>
          </a:p>
        </p:txBody>
      </p:sp>
    </p:spTree>
    <p:extLst>
      <p:ext uri="{BB962C8B-B14F-4D97-AF65-F5344CB8AC3E}">
        <p14:creationId xmlns:p14="http://schemas.microsoft.com/office/powerpoint/2010/main" val="11116086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3200" dirty="0" smtClean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3200" dirty="0" smtClean="0"/>
              <a:t>Banana is a herb.</a:t>
            </a:r>
          </a:p>
        </p:txBody>
      </p:sp>
    </p:spTree>
    <p:extLst>
      <p:ext uri="{BB962C8B-B14F-4D97-AF65-F5344CB8AC3E}">
        <p14:creationId xmlns:p14="http://schemas.microsoft.com/office/powerpoint/2010/main" val="825676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40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endParaRPr lang="en-GB" dirty="0" smtClean="0"/>
          </a:p>
          <a:p>
            <a:pPr marL="137160" indent="0">
              <a:buNone/>
            </a:pPr>
            <a:r>
              <a:rPr lang="en-GB" sz="3200" dirty="0" smtClean="0"/>
              <a:t>True or False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dirty="0"/>
              <a:t>Banana plants can walk 40cm in their lifetime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8410451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Time for a break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That’s the end of </a:t>
            </a:r>
            <a:r>
              <a:rPr lang="en-GB" smtClean="0"/>
              <a:t>the quiz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5218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Answers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082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How long can female lice have sex </a:t>
            </a:r>
            <a:r>
              <a:rPr lang="en-GB" sz="3200" dirty="0" smtClean="0"/>
              <a:t>for?</a:t>
            </a:r>
            <a:endParaRPr lang="en-GB" sz="3200" dirty="0"/>
          </a:p>
          <a:p>
            <a:pPr marL="137160" indent="0">
              <a:buNone/>
            </a:pPr>
            <a:r>
              <a:rPr lang="en-GB" sz="3200" dirty="0" smtClean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10 hours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30 hours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50 hours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70 hours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2190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How long can female lice have sex </a:t>
            </a:r>
            <a:r>
              <a:rPr lang="en-GB" sz="3200" dirty="0" smtClean="0"/>
              <a:t>for?</a:t>
            </a:r>
            <a:endParaRPr lang="en-GB" sz="3200" dirty="0"/>
          </a:p>
          <a:p>
            <a:pPr marL="137160" indent="0">
              <a:buNone/>
            </a:pPr>
            <a:r>
              <a:rPr lang="en-GB" sz="3200" dirty="0" smtClean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10 hours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30 hours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>
                <a:solidFill>
                  <a:srgbClr val="FF0000"/>
                </a:solidFill>
              </a:rPr>
              <a:t>50 hours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70 hours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195385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 err="1"/>
              <a:t>Mahnà</a:t>
            </a:r>
            <a:r>
              <a:rPr lang="en-GB" sz="3200" dirty="0"/>
              <a:t> </a:t>
            </a:r>
            <a:r>
              <a:rPr lang="en-GB" sz="3200" dirty="0" err="1"/>
              <a:t>Mahnà</a:t>
            </a:r>
            <a:r>
              <a:rPr lang="en-GB" sz="3200" dirty="0"/>
              <a:t>, the song made famous by The Muppets, was originally composed </a:t>
            </a:r>
            <a:r>
              <a:rPr lang="en-GB" sz="3200" dirty="0" smtClean="0"/>
              <a:t>for;</a:t>
            </a:r>
          </a:p>
          <a:p>
            <a:pPr marL="137160" indent="0">
              <a:buNone/>
            </a:pPr>
            <a:r>
              <a:rPr lang="en-GB" sz="3200" dirty="0" smtClean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Sesame </a:t>
            </a:r>
            <a:r>
              <a:rPr lang="en-GB" sz="3200" dirty="0" smtClean="0"/>
              <a:t>Street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The </a:t>
            </a:r>
            <a:r>
              <a:rPr lang="en-GB" sz="3200" dirty="0" smtClean="0"/>
              <a:t>James Brown band The Furious </a:t>
            </a:r>
            <a:r>
              <a:rPr lang="en-GB" sz="3200" dirty="0" smtClean="0"/>
              <a:t>Five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The </a:t>
            </a:r>
            <a:r>
              <a:rPr lang="en-GB" sz="3200" dirty="0" smtClean="0"/>
              <a:t>film </a:t>
            </a:r>
            <a:r>
              <a:rPr lang="en-GB" sz="3200" dirty="0"/>
              <a:t>A</a:t>
            </a:r>
            <a:r>
              <a:rPr lang="en-GB" sz="3200" dirty="0" smtClean="0"/>
              <a:t>nimal </a:t>
            </a:r>
            <a:r>
              <a:rPr lang="en-GB" sz="3200" dirty="0" smtClean="0"/>
              <a:t>House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An </a:t>
            </a:r>
            <a:r>
              <a:rPr lang="en-GB" sz="3200" dirty="0"/>
              <a:t>X-rated Italian film</a:t>
            </a:r>
            <a:endParaRPr lang="en-GB" sz="3200" dirty="0" smtClean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8924535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How long does it take a spacecraft to get into </a:t>
            </a:r>
            <a:r>
              <a:rPr lang="en-GB" sz="3200" dirty="0" smtClean="0"/>
              <a:t>space?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6.5 mins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8.5 mins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10.5 mins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15.5 mins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55057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How long does it take a spacecraft to get into </a:t>
            </a:r>
            <a:r>
              <a:rPr lang="en-GB" sz="3200" dirty="0" smtClean="0"/>
              <a:t>space?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6.5 mins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>
                <a:solidFill>
                  <a:srgbClr val="FF0000"/>
                </a:solidFill>
              </a:rPr>
              <a:t>8.5 mins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10.5 mins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15.5 mins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98892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 err="1"/>
              <a:t>Mahnà</a:t>
            </a:r>
            <a:r>
              <a:rPr lang="en-GB" sz="3200" dirty="0"/>
              <a:t> </a:t>
            </a:r>
            <a:r>
              <a:rPr lang="en-GB" sz="3200" dirty="0" err="1"/>
              <a:t>Mahnà</a:t>
            </a:r>
            <a:r>
              <a:rPr lang="en-GB" sz="3200" dirty="0"/>
              <a:t>, the song made famous by The Muppets, was originally composed </a:t>
            </a:r>
            <a:r>
              <a:rPr lang="en-GB" sz="3200" dirty="0" smtClean="0"/>
              <a:t>for;</a:t>
            </a:r>
          </a:p>
          <a:p>
            <a:pPr marL="137160" indent="0">
              <a:buNone/>
            </a:pPr>
            <a:r>
              <a:rPr lang="en-GB" sz="3200" dirty="0" smtClean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Sesame Street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The James Brown band The Furious Five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The film </a:t>
            </a:r>
            <a:r>
              <a:rPr lang="en-GB" sz="3200" dirty="0"/>
              <a:t>A</a:t>
            </a:r>
            <a:r>
              <a:rPr lang="en-GB" sz="3200" dirty="0" smtClean="0"/>
              <a:t>nimal House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An </a:t>
            </a:r>
            <a:r>
              <a:rPr lang="en-GB" sz="3200" dirty="0"/>
              <a:t>X-rated Italian film</a:t>
            </a:r>
            <a:endParaRPr lang="en-GB" sz="3200" dirty="0" smtClean="0"/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33280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 err="1"/>
              <a:t>Mahnà</a:t>
            </a:r>
            <a:r>
              <a:rPr lang="en-GB" sz="3200" dirty="0"/>
              <a:t> </a:t>
            </a:r>
            <a:r>
              <a:rPr lang="en-GB" sz="3200" dirty="0" err="1"/>
              <a:t>Mahnà</a:t>
            </a:r>
            <a:r>
              <a:rPr lang="en-GB" sz="3200" dirty="0"/>
              <a:t>, the song made famous by The Muppets, was originally composed </a:t>
            </a:r>
            <a:r>
              <a:rPr lang="en-GB" sz="3200" dirty="0" smtClean="0"/>
              <a:t>for;</a:t>
            </a:r>
          </a:p>
          <a:p>
            <a:pPr marL="137160" indent="0">
              <a:buNone/>
            </a:pPr>
            <a:r>
              <a:rPr lang="en-GB" sz="3200" dirty="0" smtClean="0"/>
              <a:t> 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Sesame Street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The James Brown band The Furious Five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The film </a:t>
            </a:r>
            <a:r>
              <a:rPr lang="en-GB" sz="3200" dirty="0"/>
              <a:t>A</a:t>
            </a:r>
            <a:r>
              <a:rPr lang="en-GB" sz="3200" dirty="0" smtClean="0"/>
              <a:t>nimal House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>
                <a:solidFill>
                  <a:srgbClr val="FF0000"/>
                </a:solidFill>
              </a:rPr>
              <a:t>An </a:t>
            </a:r>
            <a:r>
              <a:rPr lang="en-GB" sz="3200" dirty="0">
                <a:solidFill>
                  <a:srgbClr val="FF0000"/>
                </a:solidFill>
              </a:rPr>
              <a:t>X-rated Italian film</a:t>
            </a:r>
            <a:endParaRPr lang="en-GB" sz="3200" dirty="0" smtClean="0">
              <a:solidFill>
                <a:srgbClr val="FF0000"/>
              </a:solidFill>
            </a:endParaRPr>
          </a:p>
          <a:p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89745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 smtClean="0"/>
              <a:t>Which of these is NOT a hiking highlight in </a:t>
            </a:r>
            <a:r>
              <a:rPr lang="en-GB" sz="3200" dirty="0"/>
              <a:t>New </a:t>
            </a:r>
            <a:r>
              <a:rPr lang="en-GB" sz="3200" dirty="0" smtClean="0"/>
              <a:t>Zealand;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Maori Knob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Bob’s Knob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Nervous Knob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Bonar Knob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95189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 smtClean="0"/>
              <a:t>Which of these is NOT a hiking highlight in </a:t>
            </a:r>
            <a:r>
              <a:rPr lang="en-GB" sz="3200" dirty="0"/>
              <a:t>New </a:t>
            </a:r>
            <a:r>
              <a:rPr lang="en-GB" sz="3200" dirty="0" smtClean="0"/>
              <a:t>Zealand;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>
                <a:solidFill>
                  <a:srgbClr val="FF0000"/>
                </a:solidFill>
              </a:rPr>
              <a:t>Maori Knob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Bob’s Knob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Nervous Knob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Bonar Knob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46212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The Chinese word for penguin (</a:t>
            </a:r>
            <a:r>
              <a:rPr lang="ja-JP" altLang="en-US" sz="3200" dirty="0"/>
              <a:t>企鵝</a:t>
            </a:r>
            <a:r>
              <a:rPr lang="en-US" altLang="ja-JP" sz="3200" dirty="0"/>
              <a:t>) </a:t>
            </a:r>
            <a:r>
              <a:rPr lang="en-GB" sz="3200" dirty="0"/>
              <a:t>translate literally </a:t>
            </a:r>
            <a:r>
              <a:rPr lang="en-GB" sz="3200" dirty="0" smtClean="0"/>
              <a:t>as;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U</a:t>
            </a:r>
            <a:r>
              <a:rPr lang="en-GB" sz="3200" dirty="0" smtClean="0"/>
              <a:t>pright goose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Walking duck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No fly bird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Swimming bird</a:t>
            </a:r>
          </a:p>
        </p:txBody>
      </p:sp>
    </p:spTree>
    <p:extLst>
      <p:ext uri="{BB962C8B-B14F-4D97-AF65-F5344CB8AC3E}">
        <p14:creationId xmlns:p14="http://schemas.microsoft.com/office/powerpoint/2010/main" val="388320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The Chinese word for penguin (</a:t>
            </a:r>
            <a:r>
              <a:rPr lang="ja-JP" altLang="en-US" sz="3200" dirty="0"/>
              <a:t>企鵝</a:t>
            </a:r>
            <a:r>
              <a:rPr lang="en-US" altLang="ja-JP" sz="3200" dirty="0"/>
              <a:t>) </a:t>
            </a:r>
            <a:r>
              <a:rPr lang="en-GB" sz="3200" dirty="0"/>
              <a:t>translate literally </a:t>
            </a:r>
            <a:r>
              <a:rPr lang="en-GB" sz="3200" dirty="0" smtClean="0"/>
              <a:t>as;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>
                <a:solidFill>
                  <a:srgbClr val="FF0000"/>
                </a:solidFill>
              </a:rPr>
              <a:t>U</a:t>
            </a:r>
            <a:r>
              <a:rPr lang="en-GB" sz="3200" dirty="0" smtClean="0">
                <a:solidFill>
                  <a:srgbClr val="FF0000"/>
                </a:solidFill>
              </a:rPr>
              <a:t>pright goose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Walking duck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No fly bird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Swimming bird</a:t>
            </a:r>
          </a:p>
        </p:txBody>
      </p:sp>
    </p:spTree>
    <p:extLst>
      <p:ext uri="{BB962C8B-B14F-4D97-AF65-F5344CB8AC3E}">
        <p14:creationId xmlns:p14="http://schemas.microsoft.com/office/powerpoint/2010/main" val="752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In Italy, it is illegal to build a home </a:t>
            </a:r>
            <a:r>
              <a:rPr lang="en-GB" sz="3200" dirty="0" smtClean="0"/>
              <a:t>without;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Solar panels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front door that opens outward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porch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A</a:t>
            </a:r>
            <a:r>
              <a:rPr lang="en-GB" sz="3200" dirty="0" smtClean="0"/>
              <a:t> bidet</a:t>
            </a:r>
          </a:p>
        </p:txBody>
      </p:sp>
    </p:spTree>
    <p:extLst>
      <p:ext uri="{BB962C8B-B14F-4D97-AF65-F5344CB8AC3E}">
        <p14:creationId xmlns:p14="http://schemas.microsoft.com/office/powerpoint/2010/main" val="225499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In Italy, it is illegal to build a home </a:t>
            </a:r>
            <a:r>
              <a:rPr lang="en-GB" sz="3200" dirty="0" smtClean="0"/>
              <a:t>without;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Solar panels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front door that opens outward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porch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>
                <a:solidFill>
                  <a:srgbClr val="FF0000"/>
                </a:solidFill>
              </a:rPr>
              <a:t>A</a:t>
            </a:r>
            <a:r>
              <a:rPr lang="en-GB" sz="3200" dirty="0" smtClean="0">
                <a:solidFill>
                  <a:srgbClr val="FF0000"/>
                </a:solidFill>
              </a:rPr>
              <a:t> bidet</a:t>
            </a:r>
          </a:p>
        </p:txBody>
      </p:sp>
    </p:spTree>
    <p:extLst>
      <p:ext uri="{BB962C8B-B14F-4D97-AF65-F5344CB8AC3E}">
        <p14:creationId xmlns:p14="http://schemas.microsoft.com/office/powerpoint/2010/main" val="3644854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 smtClean="0"/>
              <a:t>Which of these is NOT a hiking highlight in </a:t>
            </a:r>
            <a:r>
              <a:rPr lang="en-GB" sz="3200" dirty="0"/>
              <a:t>New </a:t>
            </a:r>
            <a:r>
              <a:rPr lang="en-GB" sz="3200" dirty="0" smtClean="0"/>
              <a:t>Zealand;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Maori </a:t>
            </a:r>
            <a:r>
              <a:rPr lang="en-GB" sz="3200" dirty="0" smtClean="0"/>
              <a:t>Knob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Bob’s Knob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Nervous Knob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Bonar </a:t>
            </a:r>
            <a:r>
              <a:rPr lang="en-GB" sz="3200" dirty="0" smtClean="0"/>
              <a:t>Knob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91673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Globally, </a:t>
            </a:r>
            <a:r>
              <a:rPr lang="en-GB" sz="3200" dirty="0" smtClean="0"/>
              <a:t>what category of drinks </a:t>
            </a:r>
            <a:r>
              <a:rPr lang="en-GB" sz="3200" dirty="0"/>
              <a:t>outsells </a:t>
            </a:r>
            <a:r>
              <a:rPr lang="en-GB" sz="3200" dirty="0" smtClean="0"/>
              <a:t>all others combined;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Coffee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Tea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All soft drinks combined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All alcohol combined</a:t>
            </a:r>
          </a:p>
        </p:txBody>
      </p:sp>
    </p:spTree>
    <p:extLst>
      <p:ext uri="{BB962C8B-B14F-4D97-AF65-F5344CB8AC3E}">
        <p14:creationId xmlns:p14="http://schemas.microsoft.com/office/powerpoint/2010/main" val="3043884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Globally, </a:t>
            </a:r>
            <a:r>
              <a:rPr lang="en-GB" sz="3200" dirty="0" smtClean="0"/>
              <a:t>what category of drinks </a:t>
            </a:r>
            <a:r>
              <a:rPr lang="en-GB" sz="3200" dirty="0"/>
              <a:t>outsells </a:t>
            </a:r>
            <a:r>
              <a:rPr lang="en-GB" sz="3200" dirty="0" smtClean="0"/>
              <a:t>all others combined;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Coffee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>
                <a:solidFill>
                  <a:srgbClr val="FF0000"/>
                </a:solidFill>
              </a:rPr>
              <a:t>Tea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All soft drinks combined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All alcohol combined</a:t>
            </a:r>
          </a:p>
        </p:txBody>
      </p:sp>
    </p:spTree>
    <p:extLst>
      <p:ext uri="{BB962C8B-B14F-4D97-AF65-F5344CB8AC3E}">
        <p14:creationId xmlns:p14="http://schemas.microsoft.com/office/powerpoint/2010/main" val="1170375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/>
              <a:t>The Parliament of New Zealand maintains a list of insults banned by the Speaker</a:t>
            </a:r>
            <a:r>
              <a:rPr lang="en-GB" sz="3200" dirty="0" smtClean="0"/>
              <a:t>. Which one of these is not on the list?</a:t>
            </a:r>
            <a:endParaRPr lang="en-GB" sz="3200" dirty="0"/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H</a:t>
            </a:r>
            <a:r>
              <a:rPr lang="en-GB" sz="3200" dirty="0" smtClean="0"/>
              <a:t>is </a:t>
            </a:r>
            <a:r>
              <a:rPr lang="en-GB" sz="3200" dirty="0"/>
              <a:t>brains could revolve inside a peanut shell for a thousand years without touching the </a:t>
            </a:r>
            <a:r>
              <a:rPr lang="en-GB" sz="3200" dirty="0" smtClean="0"/>
              <a:t>sides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E</a:t>
            </a:r>
            <a:r>
              <a:rPr lang="en-GB" sz="3200" dirty="0" smtClean="0"/>
              <a:t>nergy </a:t>
            </a:r>
            <a:r>
              <a:rPr lang="en-GB" sz="3200" dirty="0"/>
              <a:t>of a tired snail returning home from a </a:t>
            </a:r>
            <a:r>
              <a:rPr lang="en-GB" sz="3200" dirty="0" smtClean="0"/>
              <a:t>funeral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If I gave him half a brain, he’d be a halfwit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D</a:t>
            </a:r>
            <a:r>
              <a:rPr lang="en-GB" sz="3200" dirty="0" smtClean="0"/>
              <a:t>uck shoving</a:t>
            </a:r>
          </a:p>
        </p:txBody>
      </p:sp>
    </p:spTree>
    <p:extLst>
      <p:ext uri="{BB962C8B-B14F-4D97-AF65-F5344CB8AC3E}">
        <p14:creationId xmlns:p14="http://schemas.microsoft.com/office/powerpoint/2010/main" val="3618592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/>
              <a:t>The Parliament of New Zealand maintains a list of insults banned by the Speaker</a:t>
            </a:r>
            <a:r>
              <a:rPr lang="en-GB" sz="3200" dirty="0" smtClean="0"/>
              <a:t>. Which one of these is not on the list?</a:t>
            </a:r>
            <a:endParaRPr lang="en-GB" sz="3200" dirty="0"/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H</a:t>
            </a:r>
            <a:r>
              <a:rPr lang="en-GB" sz="3200" dirty="0" smtClean="0"/>
              <a:t>is </a:t>
            </a:r>
            <a:r>
              <a:rPr lang="en-GB" sz="3200" dirty="0"/>
              <a:t>brains could revolve inside a peanut shell for a thousand years without touching the </a:t>
            </a:r>
            <a:r>
              <a:rPr lang="en-GB" sz="3200" dirty="0" smtClean="0"/>
              <a:t>sides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E</a:t>
            </a:r>
            <a:r>
              <a:rPr lang="en-GB" sz="3200" dirty="0" smtClean="0"/>
              <a:t>nergy </a:t>
            </a:r>
            <a:r>
              <a:rPr lang="en-GB" sz="3200" dirty="0"/>
              <a:t>of a tired snail returning home from a </a:t>
            </a:r>
            <a:r>
              <a:rPr lang="en-GB" sz="3200" dirty="0" smtClean="0"/>
              <a:t>funeral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>
                <a:solidFill>
                  <a:srgbClr val="FF0000"/>
                </a:solidFill>
              </a:rPr>
              <a:t>If I gave him half a brain, he’d be a halfwit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D</a:t>
            </a:r>
            <a:r>
              <a:rPr lang="en-GB" sz="3200" dirty="0" smtClean="0"/>
              <a:t>uck shoving</a:t>
            </a:r>
          </a:p>
        </p:txBody>
      </p:sp>
    </p:spTree>
    <p:extLst>
      <p:ext uri="{BB962C8B-B14F-4D97-AF65-F5344CB8AC3E}">
        <p14:creationId xmlns:p14="http://schemas.microsoft.com/office/powerpoint/2010/main" val="3176304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/>
              <a:t>The first iPhone virus was the </a:t>
            </a:r>
            <a:r>
              <a:rPr lang="en-GB" sz="3200" dirty="0" err="1"/>
              <a:t>Ikee</a:t>
            </a:r>
            <a:r>
              <a:rPr lang="en-GB" sz="3200" dirty="0"/>
              <a:t> worm which infected thousands of Australian iPhones. Its only function was to change the phone’s wallpaper to a picture </a:t>
            </a:r>
            <a:r>
              <a:rPr lang="en-GB" sz="3200" dirty="0" smtClean="0"/>
              <a:t>of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</a:t>
            </a:r>
            <a:r>
              <a:rPr lang="en-GB" sz="3200" dirty="0" smtClean="0"/>
              <a:t>Kangaroo</a:t>
            </a: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Kylie </a:t>
            </a:r>
            <a:r>
              <a:rPr lang="en-GB" sz="3200" dirty="0" smtClean="0"/>
              <a:t>Minogue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Rick Astley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Katie Price and Alex Reid</a:t>
            </a:r>
          </a:p>
        </p:txBody>
      </p:sp>
    </p:spTree>
    <p:extLst>
      <p:ext uri="{BB962C8B-B14F-4D97-AF65-F5344CB8AC3E}">
        <p14:creationId xmlns:p14="http://schemas.microsoft.com/office/powerpoint/2010/main" val="334560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/>
              <a:t>The first iPhone virus was the </a:t>
            </a:r>
            <a:r>
              <a:rPr lang="en-GB" sz="3200" dirty="0" err="1"/>
              <a:t>Ikee</a:t>
            </a:r>
            <a:r>
              <a:rPr lang="en-GB" sz="3200" dirty="0"/>
              <a:t> worm which infected thousands of Australian iPhones. Its only function was to change the phone’s wallpaper to a picture </a:t>
            </a:r>
            <a:r>
              <a:rPr lang="en-GB" sz="3200" dirty="0" smtClean="0"/>
              <a:t>of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</a:t>
            </a:r>
            <a:r>
              <a:rPr lang="en-GB" sz="3200" dirty="0" smtClean="0"/>
              <a:t>Kangaroo</a:t>
            </a: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Kylie </a:t>
            </a:r>
            <a:r>
              <a:rPr lang="en-GB" sz="3200" dirty="0" smtClean="0"/>
              <a:t>Minogue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>
                <a:solidFill>
                  <a:srgbClr val="FF0000"/>
                </a:solidFill>
              </a:rPr>
              <a:t>Rick Astley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Katie Price and Alex Reid</a:t>
            </a:r>
          </a:p>
        </p:txBody>
      </p:sp>
    </p:spTree>
    <p:extLst>
      <p:ext uri="{BB962C8B-B14F-4D97-AF65-F5344CB8AC3E}">
        <p14:creationId xmlns:p14="http://schemas.microsoft.com/office/powerpoint/2010/main" val="326894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/>
              <a:t>Déjà-</a:t>
            </a:r>
            <a:r>
              <a:rPr lang="en-GB" sz="3200" dirty="0" err="1"/>
              <a:t>rêvé</a:t>
            </a:r>
            <a:r>
              <a:rPr lang="en-GB" sz="3200" dirty="0"/>
              <a:t> is the feeling that you're experiencing something that you </a:t>
            </a:r>
            <a:r>
              <a:rPr lang="en-GB" sz="3200" dirty="0" smtClean="0"/>
              <a:t>have previously …</a:t>
            </a:r>
          </a:p>
          <a:p>
            <a:pPr marL="137160" indent="0">
              <a:buNone/>
            </a:pPr>
            <a:endParaRPr lang="en-GB" sz="3200" dirty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Read about or seen in a film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Dreamt </a:t>
            </a:r>
            <a:r>
              <a:rPr lang="en-GB" sz="3200" dirty="0" smtClean="0"/>
              <a:t>about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Been told about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Thought about while sat on the lavatory</a:t>
            </a:r>
          </a:p>
          <a:p>
            <a:pPr marL="651510" indent="-514350">
              <a:buFont typeface="+mj-lt"/>
              <a:buAutoNum type="alphaU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6628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/>
              <a:t>Déjà-</a:t>
            </a:r>
            <a:r>
              <a:rPr lang="en-GB" sz="3200" dirty="0" err="1"/>
              <a:t>rêvé</a:t>
            </a:r>
            <a:r>
              <a:rPr lang="en-GB" sz="3200" dirty="0"/>
              <a:t> is the feeling that you're experiencing something that you </a:t>
            </a:r>
            <a:r>
              <a:rPr lang="en-GB" sz="3200" dirty="0" smtClean="0"/>
              <a:t>have previously …</a:t>
            </a:r>
          </a:p>
          <a:p>
            <a:pPr marL="137160" indent="0">
              <a:buNone/>
            </a:pPr>
            <a:endParaRPr lang="en-GB" sz="3200" dirty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Read about or seen in a film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>
                <a:solidFill>
                  <a:srgbClr val="FF0000"/>
                </a:solidFill>
              </a:rPr>
              <a:t>Dreamt </a:t>
            </a:r>
            <a:r>
              <a:rPr lang="en-GB" sz="3200" dirty="0" smtClean="0">
                <a:solidFill>
                  <a:srgbClr val="FF0000"/>
                </a:solidFill>
              </a:rPr>
              <a:t>about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Been told about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Thought about while sat on the lavatory</a:t>
            </a:r>
          </a:p>
          <a:p>
            <a:pPr marL="651510" indent="-514350">
              <a:buFont typeface="+mj-lt"/>
              <a:buAutoNum type="alphaU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89973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/>
              <a:t>Australia has the most </a:t>
            </a:r>
            <a:r>
              <a:rPr lang="en-GB" sz="3200" dirty="0" err="1" smtClean="0"/>
              <a:t>arachnophobic</a:t>
            </a:r>
            <a:r>
              <a:rPr lang="en-GB" sz="3200" dirty="0" smtClean="0"/>
              <a:t> people </a:t>
            </a:r>
            <a:r>
              <a:rPr lang="en-GB" sz="3200" dirty="0"/>
              <a:t>per </a:t>
            </a:r>
            <a:r>
              <a:rPr lang="en-GB" sz="3200" dirty="0" smtClean="0"/>
              <a:t>capita.</a:t>
            </a:r>
          </a:p>
          <a:p>
            <a:pPr marL="137160" indent="0">
              <a:buNone/>
            </a:pP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1433525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/>
              <a:t>Australia has the most </a:t>
            </a:r>
            <a:r>
              <a:rPr lang="en-GB" sz="3200" dirty="0" err="1" smtClean="0"/>
              <a:t>arachnophobic</a:t>
            </a:r>
            <a:r>
              <a:rPr lang="en-GB" sz="3200" dirty="0" smtClean="0"/>
              <a:t> people </a:t>
            </a:r>
            <a:r>
              <a:rPr lang="en-GB" sz="3200" dirty="0"/>
              <a:t>per </a:t>
            </a:r>
            <a:r>
              <a:rPr lang="en-GB" sz="3200" dirty="0" smtClean="0"/>
              <a:t>capita.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 algn="ctr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</a:p>
          <a:p>
            <a:pPr marL="651510" indent="-514350">
              <a:buFont typeface="+mj-lt"/>
              <a:buAutoNum type="alphaU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773544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The Chinese word for penguin (</a:t>
            </a:r>
            <a:r>
              <a:rPr lang="ja-JP" altLang="en-US" sz="3200" dirty="0"/>
              <a:t>企鵝</a:t>
            </a:r>
            <a:r>
              <a:rPr lang="en-US" altLang="ja-JP" sz="3200" dirty="0"/>
              <a:t>) </a:t>
            </a:r>
            <a:r>
              <a:rPr lang="en-GB" sz="3200" dirty="0"/>
              <a:t>translate literally </a:t>
            </a:r>
            <a:r>
              <a:rPr lang="en-GB" sz="3200" dirty="0" smtClean="0"/>
              <a:t>as;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/>
              <a:t>U</a:t>
            </a:r>
            <a:r>
              <a:rPr lang="en-GB" sz="3200" dirty="0" smtClean="0"/>
              <a:t>pright </a:t>
            </a:r>
            <a:r>
              <a:rPr lang="en-GB" sz="3200" dirty="0" smtClean="0"/>
              <a:t>goose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Walking duck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No </a:t>
            </a:r>
            <a:r>
              <a:rPr lang="en-GB" sz="3200" dirty="0" smtClean="0"/>
              <a:t>fly </a:t>
            </a:r>
            <a:r>
              <a:rPr lang="en-GB" sz="3200" dirty="0" smtClean="0"/>
              <a:t>bird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Swimming </a:t>
            </a:r>
            <a:r>
              <a:rPr lang="en-GB" sz="3200" dirty="0" smtClean="0"/>
              <a:t>bird</a:t>
            </a:r>
          </a:p>
        </p:txBody>
      </p:sp>
    </p:spTree>
    <p:extLst>
      <p:ext uri="{BB962C8B-B14F-4D97-AF65-F5344CB8AC3E}">
        <p14:creationId xmlns:p14="http://schemas.microsoft.com/office/powerpoint/2010/main" val="36277858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Explanation.</a:t>
            </a:r>
          </a:p>
          <a:p>
            <a:pPr marL="137160" indent="0">
              <a:buNone/>
            </a:pPr>
            <a:endParaRPr lang="en-GB" sz="3200" dirty="0">
              <a:solidFill>
                <a:srgbClr val="FFFF00"/>
              </a:solidFill>
            </a:endParaRPr>
          </a:p>
          <a:p>
            <a:pPr marL="137160" indent="0">
              <a:buNone/>
            </a:pPr>
            <a:r>
              <a:rPr lang="en-GB" sz="3200" dirty="0" smtClean="0"/>
              <a:t>A </a:t>
            </a:r>
            <a:r>
              <a:rPr lang="en-GB" sz="3200" b="1" dirty="0" smtClean="0"/>
              <a:t>PHOBIA</a:t>
            </a:r>
            <a:r>
              <a:rPr lang="en-GB" sz="3200" dirty="0" smtClean="0"/>
              <a:t> is </a:t>
            </a:r>
            <a:r>
              <a:rPr lang="en-GB" sz="3200" dirty="0"/>
              <a:t>an extreme or </a:t>
            </a:r>
            <a:r>
              <a:rPr lang="en-GB" sz="3200" dirty="0">
                <a:solidFill>
                  <a:srgbClr val="FF0000"/>
                </a:solidFill>
              </a:rPr>
              <a:t>irrational </a:t>
            </a:r>
            <a:r>
              <a:rPr lang="en-GB" sz="3200" dirty="0"/>
              <a:t>fear of or aversion to </a:t>
            </a:r>
            <a:r>
              <a:rPr lang="en-GB" sz="3200" dirty="0" smtClean="0"/>
              <a:t>something.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3200" dirty="0" smtClean="0"/>
              <a:t>Irrational </a:t>
            </a:r>
            <a:r>
              <a:rPr lang="en-GB" sz="3200" dirty="0"/>
              <a:t>means not logical or </a:t>
            </a:r>
            <a:r>
              <a:rPr lang="en-GB" sz="3200" dirty="0" smtClean="0"/>
              <a:t>reasonable.</a:t>
            </a:r>
          </a:p>
          <a:p>
            <a:pPr marL="137160" indent="0">
              <a:buNone/>
            </a:pPr>
            <a:endParaRPr lang="en-GB" dirty="0"/>
          </a:p>
          <a:p>
            <a:pPr marL="137160" indent="0">
              <a:buNone/>
            </a:pPr>
            <a:r>
              <a:rPr lang="en-GB" sz="3200" dirty="0" smtClean="0"/>
              <a:t>Australia </a:t>
            </a:r>
            <a:r>
              <a:rPr lang="en-GB" sz="3200" dirty="0" smtClean="0"/>
              <a:t>has 8 of the worlds most deadly spiders, so there is nothing irrational about it.</a:t>
            </a:r>
          </a:p>
          <a:p>
            <a:pPr marL="651510" indent="-514350">
              <a:buFont typeface="+mj-lt"/>
              <a:buAutoNum type="alphaUcPeriod"/>
            </a:pP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02939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/>
              <a:t>The great phoenix at </a:t>
            </a:r>
            <a:r>
              <a:rPr lang="en-GB" sz="3200" dirty="0" err="1" smtClean="0"/>
              <a:t>giza</a:t>
            </a:r>
            <a:r>
              <a:rPr lang="en-GB" sz="3200" dirty="0" smtClean="0"/>
              <a:t> </a:t>
            </a:r>
            <a:r>
              <a:rPr lang="en-GB" sz="3200" dirty="0"/>
              <a:t>has a </a:t>
            </a:r>
            <a:r>
              <a:rPr lang="en-GB" sz="3200" dirty="0" smtClean="0"/>
              <a:t>tail.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3429000"/>
            <a:ext cx="3810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8497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/>
              <a:t>The great phoenix at </a:t>
            </a:r>
            <a:r>
              <a:rPr lang="en-GB" sz="3200" dirty="0" err="1" smtClean="0"/>
              <a:t>giza</a:t>
            </a:r>
            <a:r>
              <a:rPr lang="en-GB" sz="3200" dirty="0" smtClean="0"/>
              <a:t> </a:t>
            </a:r>
            <a:r>
              <a:rPr lang="en-GB" sz="3200" dirty="0"/>
              <a:t>has a </a:t>
            </a:r>
            <a:r>
              <a:rPr lang="en-GB" sz="3200" dirty="0" smtClean="0"/>
              <a:t>tail.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3460626"/>
            <a:ext cx="3810000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44105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/>
              <a:t>In the 1960s New York City had a mobile swimming pool that could be driven into </a:t>
            </a:r>
            <a:r>
              <a:rPr lang="en-GB" sz="3200" dirty="0" err="1"/>
              <a:t>neighborhoods</a:t>
            </a:r>
            <a:r>
              <a:rPr lang="en-GB" sz="3200" dirty="0"/>
              <a:t>?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2838582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/>
              <a:t>In the 1960s New York City had a mobile swimming pool that could be driven into </a:t>
            </a:r>
            <a:r>
              <a:rPr lang="en-GB" sz="3200" dirty="0" smtClean="0"/>
              <a:t>neighbourhoods?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430778"/>
            <a:ext cx="4128120" cy="516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006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The </a:t>
            </a:r>
            <a:r>
              <a:rPr lang="en-GB" sz="3200" dirty="0"/>
              <a:t>hamlet of </a:t>
            </a:r>
            <a:r>
              <a:rPr lang="en-GB" sz="3200" dirty="0" smtClean="0"/>
              <a:t>Ham </a:t>
            </a:r>
            <a:r>
              <a:rPr lang="en-GB" sz="3200" dirty="0"/>
              <a:t>in </a:t>
            </a:r>
            <a:r>
              <a:rPr lang="en-GB" sz="3200" dirty="0" smtClean="0"/>
              <a:t>Kent, is located near to the </a:t>
            </a:r>
            <a:r>
              <a:rPr lang="en-GB" sz="3200" dirty="0"/>
              <a:t>town of Sandwich.</a:t>
            </a:r>
          </a:p>
        </p:txBody>
      </p:sp>
    </p:spTree>
    <p:extLst>
      <p:ext uri="{BB962C8B-B14F-4D97-AF65-F5344CB8AC3E}">
        <p14:creationId xmlns:p14="http://schemas.microsoft.com/office/powerpoint/2010/main" val="670584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The </a:t>
            </a:r>
            <a:r>
              <a:rPr lang="en-GB" sz="3200" dirty="0"/>
              <a:t>hamlet of </a:t>
            </a:r>
            <a:r>
              <a:rPr lang="en-GB" sz="3200" dirty="0" smtClean="0"/>
              <a:t>Ham </a:t>
            </a:r>
            <a:r>
              <a:rPr lang="en-GB" sz="3200" dirty="0"/>
              <a:t>in </a:t>
            </a:r>
            <a:r>
              <a:rPr lang="en-GB" sz="3200" dirty="0" smtClean="0"/>
              <a:t>Kent, is located near to the </a:t>
            </a:r>
            <a:r>
              <a:rPr lang="en-GB" sz="3200" dirty="0"/>
              <a:t>town of Sandwich</a:t>
            </a:r>
            <a:r>
              <a:rPr lang="en-GB" sz="3200" dirty="0" smtClean="0"/>
              <a:t>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  <a:endParaRPr lang="en-GB" sz="4000" dirty="0">
              <a:solidFill>
                <a:srgbClr val="FF000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344757"/>
            <a:ext cx="4734669" cy="5246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600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Goldfish have a memory of 3 seconds</a:t>
            </a:r>
          </a:p>
        </p:txBody>
      </p:sp>
    </p:spTree>
    <p:extLst>
      <p:ext uri="{BB962C8B-B14F-4D97-AF65-F5344CB8AC3E}">
        <p14:creationId xmlns:p14="http://schemas.microsoft.com/office/powerpoint/2010/main" val="2232650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Goldfish have a memory of 3 seconds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Scientists have shown that their memories can last for months</a:t>
            </a:r>
          </a:p>
        </p:txBody>
      </p:sp>
    </p:spTree>
    <p:extLst>
      <p:ext uri="{BB962C8B-B14F-4D97-AF65-F5344CB8AC3E}">
        <p14:creationId xmlns:p14="http://schemas.microsoft.com/office/powerpoint/2010/main" val="1882144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A man in Ohio once invented a goat powered vehicle</a:t>
            </a:r>
          </a:p>
        </p:txBody>
      </p:sp>
    </p:spTree>
    <p:extLst>
      <p:ext uri="{BB962C8B-B14F-4D97-AF65-F5344CB8AC3E}">
        <p14:creationId xmlns:p14="http://schemas.microsoft.com/office/powerpoint/2010/main" val="1617627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In Italy, it is illegal to build a home </a:t>
            </a:r>
            <a:r>
              <a:rPr lang="en-GB" sz="3200" dirty="0" smtClean="0"/>
              <a:t>without;</a:t>
            </a:r>
          </a:p>
          <a:p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Solar </a:t>
            </a:r>
            <a:r>
              <a:rPr lang="en-GB" sz="3200" dirty="0" smtClean="0"/>
              <a:t>panels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</a:t>
            </a:r>
            <a:r>
              <a:rPr lang="en-GB" sz="3200" dirty="0" smtClean="0"/>
              <a:t>front door that opens </a:t>
            </a:r>
            <a:r>
              <a:rPr lang="en-GB" sz="3200" dirty="0" smtClean="0"/>
              <a:t>outward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porch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 </a:t>
            </a:r>
            <a:r>
              <a:rPr lang="en-GB" sz="3200" dirty="0" smtClean="0"/>
              <a:t>bidet</a:t>
            </a:r>
          </a:p>
        </p:txBody>
      </p:sp>
    </p:spTree>
    <p:extLst>
      <p:ext uri="{BB962C8B-B14F-4D97-AF65-F5344CB8AC3E}">
        <p14:creationId xmlns:p14="http://schemas.microsoft.com/office/powerpoint/2010/main" val="20031664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16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 smtClean="0"/>
              <a:t>A man in Ohio once invented a goat powered vehicle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85124"/>
            <a:ext cx="5337026" cy="6772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562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You scroll about </a:t>
            </a:r>
            <a:r>
              <a:rPr lang="en-GB" sz="3200" dirty="0" smtClean="0"/>
              <a:t>ten miles </a:t>
            </a:r>
            <a:r>
              <a:rPr lang="en-GB" sz="3200" dirty="0"/>
              <a:t>a year.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4078148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You scroll about </a:t>
            </a:r>
            <a:r>
              <a:rPr lang="en-GB" sz="3200" dirty="0" smtClean="0"/>
              <a:t>ten miles </a:t>
            </a:r>
            <a:r>
              <a:rPr lang="en-GB" sz="3200" dirty="0"/>
              <a:t>a year</a:t>
            </a:r>
            <a:r>
              <a:rPr lang="en-GB" sz="3200" dirty="0" smtClean="0"/>
              <a:t>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FALSE</a:t>
            </a:r>
            <a:endParaRPr lang="en-GB" sz="40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You scroll about five miles a year.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1968665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In 2018, more people were killed in the USA by lettuce than by snakes and alligators combined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95161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18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In 2018, more people were killed in the USA by lettuce than by snakes and alligators </a:t>
            </a:r>
            <a:r>
              <a:rPr lang="en-GB" sz="3200" dirty="0" smtClean="0"/>
              <a:t>combined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562495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The name of every odd number contains the letter e.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161390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19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The name of every odd number contains the letter e</a:t>
            </a:r>
            <a:r>
              <a:rPr lang="en-GB" sz="3200" dirty="0" smtClean="0"/>
              <a:t>.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570009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Two men were arrested in Florida while carrying bags full of drugs with the words ‘Bag Full of Drugs’ written on them.</a:t>
            </a:r>
            <a:endParaRPr lang="en-GB" sz="3200" dirty="0" smtClean="0"/>
          </a:p>
        </p:txBody>
      </p:sp>
    </p:spTree>
    <p:extLst>
      <p:ext uri="{BB962C8B-B14F-4D97-AF65-F5344CB8AC3E}">
        <p14:creationId xmlns:p14="http://schemas.microsoft.com/office/powerpoint/2010/main" val="3491654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20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712968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True or False?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3200" dirty="0"/>
              <a:t>Two men were arrested in Florida while carrying bags full of drugs with the words ‘Bag Full of Drugs’ written on </a:t>
            </a:r>
            <a:r>
              <a:rPr lang="en-GB" sz="3200" dirty="0" smtClean="0"/>
              <a:t>them.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TRUE</a:t>
            </a:r>
            <a:endParaRPr lang="en-GB" sz="3200" dirty="0">
              <a:solidFill>
                <a:srgbClr val="FF0000"/>
              </a:solidFill>
            </a:endParaRPr>
          </a:p>
          <a:p>
            <a:pPr marL="137160" indent="0">
              <a:buNone/>
            </a:pPr>
            <a:r>
              <a:rPr lang="en-GB" sz="3200" dirty="0" smtClean="0"/>
              <a:t>February 4</a:t>
            </a:r>
            <a:r>
              <a:rPr lang="en-GB" sz="3200" baseline="30000" dirty="0" smtClean="0"/>
              <a:t>th</a:t>
            </a:r>
            <a:r>
              <a:rPr lang="en-GB" sz="3200" dirty="0" smtClean="0"/>
              <a:t> 2020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8" y="0"/>
            <a:ext cx="9129142" cy="520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31293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19" y="1340768"/>
            <a:ext cx="2677145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the name of this air ship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65" y="1890923"/>
            <a:ext cx="6205041" cy="494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435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Question 7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37160" indent="0">
              <a:buNone/>
            </a:pPr>
            <a:r>
              <a:rPr lang="en-GB" sz="3200" dirty="0"/>
              <a:t>Globally, </a:t>
            </a:r>
            <a:r>
              <a:rPr lang="en-GB" sz="3200" dirty="0" smtClean="0"/>
              <a:t>what category of drinks </a:t>
            </a:r>
            <a:r>
              <a:rPr lang="en-GB" sz="3200" dirty="0"/>
              <a:t>outsells </a:t>
            </a:r>
            <a:r>
              <a:rPr lang="en-GB" sz="3200" dirty="0" smtClean="0"/>
              <a:t>all others combined;</a:t>
            </a:r>
          </a:p>
          <a:p>
            <a:pPr marL="137160" indent="0">
              <a:buNone/>
            </a:pPr>
            <a:endParaRPr lang="en-GB" sz="3200" dirty="0" smtClean="0"/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Coffee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Tea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All </a:t>
            </a:r>
            <a:r>
              <a:rPr lang="en-GB" sz="3200" dirty="0" smtClean="0"/>
              <a:t>soft drinks </a:t>
            </a:r>
            <a:r>
              <a:rPr lang="en-GB" sz="3200" dirty="0" smtClean="0"/>
              <a:t>combined</a:t>
            </a:r>
          </a:p>
          <a:p>
            <a:pPr marL="651510" indent="-514350">
              <a:buFont typeface="+mj-lt"/>
              <a:buAutoNum type="alphaUcPeriod"/>
            </a:pPr>
            <a:r>
              <a:rPr lang="en-GB" sz="3200" dirty="0" smtClean="0"/>
              <a:t>All </a:t>
            </a:r>
            <a:r>
              <a:rPr lang="en-GB" sz="3200" dirty="0" smtClean="0"/>
              <a:t>alcohol combined</a:t>
            </a:r>
          </a:p>
        </p:txBody>
      </p:sp>
    </p:spTree>
    <p:extLst>
      <p:ext uri="{BB962C8B-B14F-4D97-AF65-F5344CB8AC3E}">
        <p14:creationId xmlns:p14="http://schemas.microsoft.com/office/powerpoint/2010/main" val="29343768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21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19" y="1340768"/>
            <a:ext cx="2677145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the name of this air ship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3200" dirty="0">
                <a:solidFill>
                  <a:srgbClr val="FF0000"/>
                </a:solidFill>
              </a:rPr>
              <a:t>Hindenburg </a:t>
            </a:r>
            <a:endParaRPr lang="en-GB" sz="3200" dirty="0" smtClean="0">
              <a:solidFill>
                <a:srgbClr val="FF0000"/>
              </a:solidFill>
            </a:endParaRPr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8665" y="1890923"/>
            <a:ext cx="6205041" cy="4941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605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did </a:t>
            </a:r>
          </a:p>
          <a:p>
            <a:pPr marL="137160" indent="0">
              <a:buNone/>
            </a:pPr>
            <a:r>
              <a:rPr lang="en-GB" sz="3200" dirty="0" smtClean="0"/>
              <a:t>this famous </a:t>
            </a:r>
          </a:p>
          <a:p>
            <a:pPr marL="137160" indent="0">
              <a:buNone/>
            </a:pPr>
            <a:r>
              <a:rPr lang="en-GB" sz="3200" dirty="0" smtClean="0"/>
              <a:t>sign </a:t>
            </a:r>
          </a:p>
          <a:p>
            <a:pPr marL="137160" indent="0">
              <a:buNone/>
            </a:pPr>
            <a:r>
              <a:rPr lang="en-GB" sz="3200" dirty="0" smtClean="0"/>
              <a:t>originally </a:t>
            </a:r>
          </a:p>
          <a:p>
            <a:pPr marL="137160" indent="0">
              <a:buNone/>
            </a:pPr>
            <a:r>
              <a:rPr lang="en-GB" sz="3200" dirty="0" smtClean="0"/>
              <a:t>say</a:t>
            </a:r>
          </a:p>
        </p:txBody>
      </p:sp>
      <p:pic>
        <p:nvPicPr>
          <p:cNvPr id="8194" name="Picture 2" descr="Bespoke Signage | Technical Signs | Famous Signs Across the 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00" y="1340768"/>
            <a:ext cx="6372200" cy="3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6372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22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did </a:t>
            </a:r>
          </a:p>
          <a:p>
            <a:pPr marL="137160" indent="0">
              <a:buNone/>
            </a:pPr>
            <a:r>
              <a:rPr lang="en-GB" sz="3200" dirty="0" smtClean="0"/>
              <a:t>this famous </a:t>
            </a:r>
          </a:p>
          <a:p>
            <a:pPr marL="137160" indent="0">
              <a:buNone/>
            </a:pPr>
            <a:r>
              <a:rPr lang="en-GB" sz="3200" dirty="0" smtClean="0"/>
              <a:t>sign </a:t>
            </a:r>
          </a:p>
          <a:p>
            <a:pPr marL="137160" indent="0">
              <a:buNone/>
            </a:pPr>
            <a:r>
              <a:rPr lang="en-GB" sz="3200" dirty="0" smtClean="0"/>
              <a:t>originally </a:t>
            </a:r>
          </a:p>
          <a:p>
            <a:pPr marL="137160" indent="0">
              <a:buNone/>
            </a:pPr>
            <a:r>
              <a:rPr lang="en-GB" dirty="0"/>
              <a:t>s</a:t>
            </a:r>
            <a:r>
              <a:rPr lang="en-GB" sz="3200" dirty="0" smtClean="0"/>
              <a:t>ay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HOLLYWOODLAND</a:t>
            </a:r>
          </a:p>
        </p:txBody>
      </p:sp>
      <p:pic>
        <p:nvPicPr>
          <p:cNvPr id="8194" name="Picture 2" descr="Bespoke Signage | Technical Signs | Famous Signs Across the Wor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8000" y="1340768"/>
            <a:ext cx="6372200" cy="3823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4006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Who painted The Starry Night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648383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037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23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Who painted The Starry Night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Vincent </a:t>
            </a:r>
            <a:r>
              <a:rPr lang="en-GB" sz="4000" dirty="0">
                <a:solidFill>
                  <a:srgbClr val="FF0000"/>
                </a:solidFill>
              </a:rPr>
              <a:t>Van Gogh</a:t>
            </a:r>
            <a:endParaRPr lang="en-GB" sz="4000" dirty="0" smtClean="0">
              <a:solidFill>
                <a:srgbClr val="FF0000"/>
              </a:solidFill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060848"/>
            <a:ext cx="6483837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15504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Who painted The Birth of Venus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10" y="1916832"/>
            <a:ext cx="6509097" cy="408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152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24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Who painted The Birth of Venus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r>
              <a:rPr lang="en-GB" sz="4000" dirty="0">
                <a:solidFill>
                  <a:srgbClr val="FF0000"/>
                </a:solidFill>
              </a:rPr>
              <a:t>Sandro Botticelli</a:t>
            </a:r>
            <a:endParaRPr lang="en-GB" sz="4000" dirty="0" smtClean="0">
              <a:solidFill>
                <a:srgbClr val="FF0000"/>
              </a:solidFill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210" y="1916832"/>
            <a:ext cx="6509097" cy="4087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82145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Where was this photo taken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36994"/>
            <a:ext cx="6650453" cy="37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02753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25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Where was this photo taken</a:t>
            </a:r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endParaRPr lang="en-GB" sz="3200" dirty="0" smtClean="0"/>
          </a:p>
          <a:p>
            <a:pPr marL="137160" indent="0">
              <a:buNone/>
            </a:pPr>
            <a:r>
              <a:rPr lang="en-GB" sz="4000" dirty="0" smtClean="0">
                <a:solidFill>
                  <a:srgbClr val="FF0000"/>
                </a:solidFill>
              </a:rPr>
              <a:t>Tiananmen </a:t>
            </a:r>
            <a:r>
              <a:rPr lang="en-GB" sz="4000" dirty="0">
                <a:solidFill>
                  <a:srgbClr val="FF0000"/>
                </a:solidFill>
              </a:rPr>
              <a:t>square</a:t>
            </a: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936994"/>
            <a:ext cx="6650453" cy="3724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101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Answer 26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340768"/>
            <a:ext cx="8640960" cy="4968592"/>
          </a:xfrm>
        </p:spPr>
        <p:txBody>
          <a:bodyPr>
            <a:noAutofit/>
          </a:bodyPr>
          <a:lstStyle/>
          <a:p>
            <a:pPr marL="137160" indent="0">
              <a:buNone/>
            </a:pPr>
            <a:r>
              <a:rPr lang="en-GB" sz="3200" dirty="0" smtClean="0"/>
              <a:t>What is the missing</a:t>
            </a:r>
          </a:p>
          <a:p>
            <a:pPr marL="137160" indent="0">
              <a:buNone/>
            </a:pPr>
            <a:r>
              <a:rPr lang="en-GB" sz="3200" dirty="0" smtClean="0"/>
              <a:t>word</a:t>
            </a:r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364" y="1412776"/>
            <a:ext cx="4926560" cy="5445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15172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rek">
  <a:themeElements>
    <a:clrScheme name="Trek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Trek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Trek">
      <a:fillStyleLst>
        <a:solidFill>
          <a:schemeClr val="phClr"/>
        </a:solidFill>
        <a:gradFill rotWithShape="1">
          <a:gsLst>
            <a:gs pos="0">
              <a:schemeClr val="phClr">
                <a:tint val="30000"/>
                <a:satMod val="250000"/>
              </a:schemeClr>
            </a:gs>
            <a:gs pos="72000">
              <a:schemeClr val="phClr">
                <a:tint val="75000"/>
                <a:satMod val="210000"/>
              </a:schemeClr>
            </a:gs>
            <a:gs pos="100000">
              <a:schemeClr val="phClr">
                <a:tint val="85000"/>
                <a:satMod val="21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5000"/>
                <a:shade val="85000"/>
                <a:satMod val="230000"/>
              </a:schemeClr>
            </a:gs>
            <a:gs pos="25000">
              <a:schemeClr val="phClr">
                <a:tint val="90000"/>
                <a:shade val="70000"/>
                <a:satMod val="220000"/>
              </a:schemeClr>
            </a:gs>
            <a:gs pos="50000">
              <a:schemeClr val="phClr">
                <a:tint val="90000"/>
                <a:shade val="58000"/>
                <a:satMod val="225000"/>
              </a:schemeClr>
            </a:gs>
            <a:gs pos="65000">
              <a:schemeClr val="phClr">
                <a:tint val="90000"/>
                <a:shade val="58000"/>
                <a:satMod val="225000"/>
              </a:schemeClr>
            </a:gs>
            <a:gs pos="80000">
              <a:schemeClr val="phClr">
                <a:tint val="90000"/>
                <a:shade val="69000"/>
                <a:satMod val="220000"/>
              </a:schemeClr>
            </a:gs>
            <a:gs pos="100000">
              <a:schemeClr val="phClr">
                <a:tint val="77000"/>
                <a:shade val="80000"/>
                <a:satMod val="230000"/>
              </a:schemeClr>
            </a:gs>
          </a:gsLst>
          <a:lin ang="5400000" scaled="1"/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0"/>
            </a:lightRig>
          </a:scene3d>
          <a:sp3d prstMaterial="metal">
            <a:bevelT w="10000" h="10000"/>
          </a:sp3d>
        </a:effectStyle>
        <a:effectStyle>
          <a:effectLst>
            <a:outerShdw blurRad="76200" dist="50800" dir="5400000" rotWithShape="0">
              <a:srgbClr val="4E3B30">
                <a:alpha val="60000"/>
              </a:srgbClr>
            </a:outerShdw>
          </a:effectLst>
          <a:scene3d>
            <a:camera prst="obliqueTopLeft" fov="600000">
              <a:rot lat="0" lon="0" rev="0"/>
            </a:camera>
            <a:lightRig rig="balanced" dir="t">
              <a:rot lat="0" lon="0" rev="19200000"/>
            </a:lightRig>
          </a:scene3d>
          <a:sp3d contourW="12700" prstMaterial="matte">
            <a:bevelT w="60000" h="50800"/>
            <a:contourClr>
              <a:schemeClr val="phClr">
                <a:shade val="60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05000"/>
              </a:schemeClr>
            </a:duotone>
          </a:blip>
          <a:tile tx="0" ty="0" sx="95000" sy="95000" flip="none" algn="t"/>
        </a:blipFill>
        <a:blipFill>
          <a:blip xmlns:r="http://schemas.openxmlformats.org/officeDocument/2006/relationships" r:embed="rId2">
            <a:duotone>
              <a:schemeClr val="phClr">
                <a:shade val="30000"/>
                <a:satMod val="455000"/>
              </a:schemeClr>
              <a:schemeClr val="phClr">
                <a:tint val="95000"/>
                <a:satMod val="12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Trek</Template>
  <TotalTime>377</TotalTime>
  <Words>2406</Words>
  <Application>Microsoft Office PowerPoint</Application>
  <PresentationFormat>On-screen Show (4:3)</PresentationFormat>
  <Paragraphs>776</Paragraphs>
  <Slides>129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0" baseType="lpstr">
      <vt:lpstr>Trek</vt:lpstr>
      <vt:lpstr>John’s super quiz</vt:lpstr>
      <vt:lpstr>Round 1</vt:lpstr>
      <vt:lpstr>Question 1</vt:lpstr>
      <vt:lpstr>Question 2</vt:lpstr>
      <vt:lpstr>Question 3</vt:lpstr>
      <vt:lpstr>Question 4</vt:lpstr>
      <vt:lpstr>Question 5</vt:lpstr>
      <vt:lpstr>Question 6</vt:lpstr>
      <vt:lpstr>Question 7</vt:lpstr>
      <vt:lpstr>Question 8</vt:lpstr>
      <vt:lpstr>Question 9</vt:lpstr>
      <vt:lpstr>Question 10</vt:lpstr>
      <vt:lpstr>Round 2</vt:lpstr>
      <vt:lpstr>Question 11</vt:lpstr>
      <vt:lpstr>Question 12</vt:lpstr>
      <vt:lpstr>Question 13</vt:lpstr>
      <vt:lpstr>Question 14</vt:lpstr>
      <vt:lpstr>Question 15</vt:lpstr>
      <vt:lpstr>Question 16 </vt:lpstr>
      <vt:lpstr>Question 17</vt:lpstr>
      <vt:lpstr>Question 18</vt:lpstr>
      <vt:lpstr>Question 19</vt:lpstr>
      <vt:lpstr>Question 20</vt:lpstr>
      <vt:lpstr>Round 3</vt:lpstr>
      <vt:lpstr>Question 21</vt:lpstr>
      <vt:lpstr>Question 22</vt:lpstr>
      <vt:lpstr>Question 23</vt:lpstr>
      <vt:lpstr>Question 24</vt:lpstr>
      <vt:lpstr>Question 25</vt:lpstr>
      <vt:lpstr>Question 26</vt:lpstr>
      <vt:lpstr>Question 27</vt:lpstr>
      <vt:lpstr>Question 28</vt:lpstr>
      <vt:lpstr>Question 29</vt:lpstr>
      <vt:lpstr>Question 30</vt:lpstr>
      <vt:lpstr>Round 4</vt:lpstr>
      <vt:lpstr>Question 31</vt:lpstr>
      <vt:lpstr>Question 32</vt:lpstr>
      <vt:lpstr>Question 33</vt:lpstr>
      <vt:lpstr>Question 34</vt:lpstr>
      <vt:lpstr>Question 35</vt:lpstr>
      <vt:lpstr>Question 36</vt:lpstr>
      <vt:lpstr>Question 37</vt:lpstr>
      <vt:lpstr>Question 38</vt:lpstr>
      <vt:lpstr>Question 39</vt:lpstr>
      <vt:lpstr>Question 40</vt:lpstr>
      <vt:lpstr>Time for a break</vt:lpstr>
      <vt:lpstr>Answers</vt:lpstr>
      <vt:lpstr>Answer 1</vt:lpstr>
      <vt:lpstr>Answer 1</vt:lpstr>
      <vt:lpstr>Answer 2</vt:lpstr>
      <vt:lpstr>Answer 2</vt:lpstr>
      <vt:lpstr>Answer 3</vt:lpstr>
      <vt:lpstr>Answer 3</vt:lpstr>
      <vt:lpstr>Answer 4</vt:lpstr>
      <vt:lpstr>Answer 4</vt:lpstr>
      <vt:lpstr>Answer 5</vt:lpstr>
      <vt:lpstr>Answer 5</vt:lpstr>
      <vt:lpstr>Answer 6</vt:lpstr>
      <vt:lpstr>Answer 6</vt:lpstr>
      <vt:lpstr>Answer 7</vt:lpstr>
      <vt:lpstr>Answer 7</vt:lpstr>
      <vt:lpstr>Answer 8</vt:lpstr>
      <vt:lpstr>Answer 8</vt:lpstr>
      <vt:lpstr>Answer 9</vt:lpstr>
      <vt:lpstr>Answer 9</vt:lpstr>
      <vt:lpstr>Answer 10</vt:lpstr>
      <vt:lpstr>Answer 10</vt:lpstr>
      <vt:lpstr>Answer 11</vt:lpstr>
      <vt:lpstr>Answer 11</vt:lpstr>
      <vt:lpstr>Answer 11</vt:lpstr>
      <vt:lpstr>Answer 12</vt:lpstr>
      <vt:lpstr>Answer 12</vt:lpstr>
      <vt:lpstr>Answer 13</vt:lpstr>
      <vt:lpstr>Answer 13</vt:lpstr>
      <vt:lpstr>Answer 14</vt:lpstr>
      <vt:lpstr>Answer 14</vt:lpstr>
      <vt:lpstr>Answer 15</vt:lpstr>
      <vt:lpstr>Answer 15</vt:lpstr>
      <vt:lpstr>Question 16</vt:lpstr>
      <vt:lpstr>Question 16</vt:lpstr>
      <vt:lpstr>Answer 17</vt:lpstr>
      <vt:lpstr>Answer 17</vt:lpstr>
      <vt:lpstr>Answer 18</vt:lpstr>
      <vt:lpstr>Answer 18</vt:lpstr>
      <vt:lpstr>Answer 19</vt:lpstr>
      <vt:lpstr>Answer 19</vt:lpstr>
      <vt:lpstr>Answer 20</vt:lpstr>
      <vt:lpstr>Answer 20</vt:lpstr>
      <vt:lpstr>Answer 21</vt:lpstr>
      <vt:lpstr>Answer 21</vt:lpstr>
      <vt:lpstr>Answer 22</vt:lpstr>
      <vt:lpstr>Answer 22</vt:lpstr>
      <vt:lpstr>Answer 23</vt:lpstr>
      <vt:lpstr>Answer 23</vt:lpstr>
      <vt:lpstr>Answer 24</vt:lpstr>
      <vt:lpstr>Answer 24</vt:lpstr>
      <vt:lpstr>Answer 25</vt:lpstr>
      <vt:lpstr>Answer 25</vt:lpstr>
      <vt:lpstr>Answer 26</vt:lpstr>
      <vt:lpstr>Answer 26</vt:lpstr>
      <vt:lpstr>Answer 27</vt:lpstr>
      <vt:lpstr>Answer 27</vt:lpstr>
      <vt:lpstr>Answer 28</vt:lpstr>
      <vt:lpstr>Answer 28</vt:lpstr>
      <vt:lpstr>Answer 29</vt:lpstr>
      <vt:lpstr>Answer 29</vt:lpstr>
      <vt:lpstr>Answer 30</vt:lpstr>
      <vt:lpstr>Answer 30</vt:lpstr>
      <vt:lpstr>Answer 31</vt:lpstr>
      <vt:lpstr>Answer 31</vt:lpstr>
      <vt:lpstr>Answer 32</vt:lpstr>
      <vt:lpstr>Answer 32</vt:lpstr>
      <vt:lpstr>Answer 33</vt:lpstr>
      <vt:lpstr>Answer 33</vt:lpstr>
      <vt:lpstr>Answer 34</vt:lpstr>
      <vt:lpstr>Answer 34</vt:lpstr>
      <vt:lpstr>Answer 35</vt:lpstr>
      <vt:lpstr>Answer 35</vt:lpstr>
      <vt:lpstr>Answer 36</vt:lpstr>
      <vt:lpstr>Answer 36</vt:lpstr>
      <vt:lpstr>ANSWER 37</vt:lpstr>
      <vt:lpstr>ANSWER 37</vt:lpstr>
      <vt:lpstr>Answer 38</vt:lpstr>
      <vt:lpstr>Answer 38</vt:lpstr>
      <vt:lpstr>ANSWER 39</vt:lpstr>
      <vt:lpstr>ANSWER 39</vt:lpstr>
      <vt:lpstr>Answer 40</vt:lpstr>
      <vt:lpstr>Answer 40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John’s quiz</dc:title>
  <dc:creator>admin</dc:creator>
  <cp:lastModifiedBy>admin</cp:lastModifiedBy>
  <cp:revision>38</cp:revision>
  <dcterms:created xsi:type="dcterms:W3CDTF">2020-05-08T09:06:13Z</dcterms:created>
  <dcterms:modified xsi:type="dcterms:W3CDTF">2020-05-08T18:51:06Z</dcterms:modified>
</cp:coreProperties>
</file>